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4"/>
  </p:notesMasterIdLst>
  <p:sldIdLst>
    <p:sldId id="285" r:id="rId3"/>
    <p:sldId id="266" r:id="rId4"/>
    <p:sldId id="289" r:id="rId5"/>
    <p:sldId id="258" r:id="rId6"/>
    <p:sldId id="282" r:id="rId7"/>
    <p:sldId id="257" r:id="rId8"/>
    <p:sldId id="259" r:id="rId9"/>
    <p:sldId id="260" r:id="rId10"/>
    <p:sldId id="261" r:id="rId11"/>
    <p:sldId id="263" r:id="rId12"/>
    <p:sldId id="264" r:id="rId13"/>
    <p:sldId id="265" r:id="rId14"/>
    <p:sldId id="283" r:id="rId15"/>
    <p:sldId id="284" r:id="rId16"/>
    <p:sldId id="290" r:id="rId17"/>
    <p:sldId id="275" r:id="rId18"/>
    <p:sldId id="286" r:id="rId19"/>
    <p:sldId id="276" r:id="rId20"/>
    <p:sldId id="262" r:id="rId21"/>
    <p:sldId id="267" r:id="rId22"/>
    <p:sldId id="288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BFF"/>
    <a:srgbClr val="F472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35"/>
    <p:restoredTop sz="64883"/>
  </p:normalViewPr>
  <p:slideViewPr>
    <p:cSldViewPr snapToGrid="0" snapToObjects="1">
      <p:cViewPr>
        <p:scale>
          <a:sx n="67" d="100"/>
          <a:sy n="67" d="100"/>
        </p:scale>
        <p:origin x="296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1E0C9B-C785-4945-BABC-D83512E97922}" type="datetimeFigureOut">
              <a:rPr lang="de-CH" smtClean="0"/>
              <a:t>12.12.19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0E809B-FA21-BB4E-8813-2B85553327F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60005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Dieses Problem hatte ich auch schon mal.</a:t>
            </a:r>
          </a:p>
          <a:p>
            <a:endParaRPr lang="de-CH" dirty="0"/>
          </a:p>
          <a:p>
            <a:r>
              <a:rPr lang="de-CH" dirty="0"/>
              <a:t>Habe mich gefragt wie die Positionsbestimmung funktioniert und warum nicht die Höhe angegeben wird</a:t>
            </a:r>
          </a:p>
          <a:p>
            <a:r>
              <a:rPr lang="de-CH" dirty="0"/>
              <a:t>Aufgrund dieses Ereignis habe ich mich entschieden ein Produkt herzustellen, welches mir sowohl meine 2D Position als auch meine aktuelle Höhenlage anzeigt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E809B-FA21-BB4E-8813-2B85553327FD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80838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Titel erklären! 3D-Positionbestimmung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E809B-FA21-BB4E-8813-2B85553327FD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5777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E809B-FA21-BB4E-8813-2B85553327FD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4931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E809B-FA21-BB4E-8813-2B85553327FD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27099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Zu Beginn habe ich die Positionsbestimmung nicht verstanden, aber als ich dann mein Gerät gebaut habe, habe ich etwas </a:t>
            </a:r>
            <a:r>
              <a:rPr lang="de-CH" dirty="0" err="1"/>
              <a:t>kreeirt</a:t>
            </a:r>
            <a:r>
              <a:rPr lang="de-CH" dirty="0"/>
              <a:t>, dass ich voll und ganz verstehe, denn ich habe mir die Zeit genommen um an meinen Schreibtisch zu sitzen um etwas zu verstehen, dass mich interessiert =&gt; Dass ich diesen Schritt gemacht habe, darauf bin ich am meisten stolz!!!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E809B-FA21-BB4E-8813-2B85553327FD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3416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Das kleine Display dient lediglich zur Veranschaulichung, damit man die ändernde Positionsdaten besser nachvollziehen kann.</a:t>
            </a:r>
          </a:p>
          <a:p>
            <a:endParaRPr lang="de-CH" dirty="0"/>
          </a:p>
          <a:p>
            <a:r>
              <a:rPr lang="de-CH" dirty="0"/>
              <a:t>Die Kalibrierung des GPS Modul war ein kleiner Versuch, um zu sehen, ob diese Methode wirklich </a:t>
            </a:r>
            <a:r>
              <a:rPr lang="de-CH"/>
              <a:t>die 2D-Position verbessert</a:t>
            </a:r>
            <a:endParaRPr lang="de-CH" dirty="0"/>
          </a:p>
          <a:p>
            <a:endParaRPr lang="de-CH" dirty="0"/>
          </a:p>
          <a:p>
            <a:r>
              <a:rPr lang="de-CH" dirty="0"/>
              <a:t>Wie funktioniert der </a:t>
            </a:r>
            <a:r>
              <a:rPr lang="de-CH" dirty="0" err="1"/>
              <a:t>Map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Algorithmus?</a:t>
            </a:r>
          </a:p>
          <a:p>
            <a:endParaRPr lang="de-CH" dirty="0"/>
          </a:p>
          <a:p>
            <a:r>
              <a:rPr lang="de-CH" dirty="0"/>
              <a:t>Was wird kalibriert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E809B-FA21-BB4E-8813-2B85553327FD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3676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D88E66-B18D-5B46-BA8F-C74C9616D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BA83EFF-1825-4B49-A7D0-94B7D19B8F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5B8DD2-D2A8-5043-B782-CEB8A0AF0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3614-2661-4841-9D60-EA7BA456FBA8}" type="datetimeFigureOut">
              <a:rPr lang="de-CH" smtClean="0"/>
              <a:t>12.12.19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E8DA8E-8578-804D-9C4D-717393D8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A49EEE-A1B9-9E47-BC38-E8813919B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4444-6C12-8447-8C24-99E609B7CC4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42651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A3A86-4D1B-1242-95B3-8BC6CFFCD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2BF8C92-559E-BD43-8EED-5D8022E53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EB5106-DBC0-AD46-9336-C08531C7D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3614-2661-4841-9D60-EA7BA456FBA8}" type="datetimeFigureOut">
              <a:rPr lang="de-CH" smtClean="0"/>
              <a:t>12.12.19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E44CCB-CD6C-FC44-B242-AB837F162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60872C-61AF-5542-999A-0C0BD128C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4444-6C12-8447-8C24-99E609B7CC4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04327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9051EF1-4798-C84A-8500-6BBCE3C7C9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9A47573-25D4-604A-A117-3347A78412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FF9292-8835-FE4B-ADD3-91EDAFBF8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3614-2661-4841-9D60-EA7BA456FBA8}" type="datetimeFigureOut">
              <a:rPr lang="de-CH" smtClean="0"/>
              <a:t>12.12.19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95F031-61D7-864E-9C0C-691F06E22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DD1AFB-E573-4344-AAFD-1D07B7F43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4444-6C12-8447-8C24-99E609B7CC4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158819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5620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20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0111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3804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951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418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8725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773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2AFD97-7459-9743-BFD3-61E80AE1F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CFD5E9-226A-4644-B40B-C8C56317F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3D9AA0E-3FF7-2743-9D1D-D83E6BEDB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3614-2661-4841-9D60-EA7BA456FBA8}" type="datetimeFigureOut">
              <a:rPr lang="de-CH" smtClean="0"/>
              <a:t>12.12.19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F2027C-14E5-E346-A0D1-BB39C4C3B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C7B5FD2-93CF-1A4B-B80D-F6C17DF4F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4444-6C12-8447-8C24-99E609B7CC4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863608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843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893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88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EE8C04-C6A0-7F48-8D5B-BD70B15F2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AF9CAA-2ED5-F148-8D3F-906D28120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DF936E-FBB2-1949-B6B1-4791F4683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3614-2661-4841-9D60-EA7BA456FBA8}" type="datetimeFigureOut">
              <a:rPr lang="de-CH" smtClean="0"/>
              <a:t>12.12.19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59F40E-E1D1-AE47-BE38-6343352FB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D7B4B1-5630-C448-8712-5261D8077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4444-6C12-8447-8C24-99E609B7CC4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28365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F2A4E1-E789-ED4F-BC8D-2D3F25F04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12C4C0-46B6-1747-BDFB-12A24D0436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DC48780-0C24-6A48-990E-CA979FC00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8B29B93-23F7-F743-96D3-3C267EF56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3614-2661-4841-9D60-EA7BA456FBA8}" type="datetimeFigureOut">
              <a:rPr lang="de-CH" smtClean="0"/>
              <a:t>12.12.19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96D985-DFC5-A342-BEE3-1E3F68EFC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E9B9039-0474-A44B-88CB-19EDDB6F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4444-6C12-8447-8C24-99E609B7CC4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18350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8F1FD4-8E16-CD45-BC20-07F8E71FA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6932383-55A6-5146-B372-896C8E0D6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8F0D84-8C98-3847-B34E-ADFB309EA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72BB310-A4A2-BB41-936B-5E8709E9B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BFBC2A6-5802-074C-90ED-DE5E436B08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A3ECD19-AE88-1943-96F7-61BFB4F86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3614-2661-4841-9D60-EA7BA456FBA8}" type="datetimeFigureOut">
              <a:rPr lang="de-CH" smtClean="0"/>
              <a:t>12.12.19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CD0F453-CD74-AD44-AB7C-B1F67B832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73072E6-E97B-C14F-9F22-1C85EEA3F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4444-6C12-8447-8C24-99E609B7CC4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1774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7C95C5-BE69-114D-8587-02EEF6A57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123C551-ACB2-D74F-A930-DB0AB007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3614-2661-4841-9D60-EA7BA456FBA8}" type="datetimeFigureOut">
              <a:rPr lang="de-CH" smtClean="0"/>
              <a:t>12.12.19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9AA7B8E-DF4D-0F40-8BD4-C60DBA9CD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898EA1-4E06-2B4C-855F-3377F36F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4444-6C12-8447-8C24-99E609B7CC4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86675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AE30313-334C-EA4F-8827-97D7EC7FB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3614-2661-4841-9D60-EA7BA456FBA8}" type="datetimeFigureOut">
              <a:rPr lang="de-CH" smtClean="0"/>
              <a:t>12.12.19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7848B6B-73E2-054B-8600-D72D96815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322A41-6F37-D041-A5B5-B15CEC8BF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4444-6C12-8447-8C24-99E609B7CC4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05499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862FEE-8F43-1F46-9781-6F88ECC54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9EE8B6-A635-8D44-8A75-4C8EBF380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783809-9A69-3440-B40D-636EA9BE17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9600DC9-4320-754A-83E9-4FED583A1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3614-2661-4841-9D60-EA7BA456FBA8}" type="datetimeFigureOut">
              <a:rPr lang="de-CH" smtClean="0"/>
              <a:t>12.12.19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81EF29-56F0-2347-B0AB-D45BED8DB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1BCD7EC-09BD-CA45-A518-FEFAC8EA3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4444-6C12-8447-8C24-99E609B7CC4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7974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4F9653-FD60-204A-B4AF-1E0ED5999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D72073F-BF16-DF40-9D4D-77596F1A1B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17C3A81-F59C-7648-9E86-004556B496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599AEE-54CB-3646-BE31-E25973C69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3614-2661-4841-9D60-EA7BA456FBA8}" type="datetimeFigureOut">
              <a:rPr lang="de-CH" smtClean="0"/>
              <a:t>12.12.19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0B24B84-45A3-0540-B9F7-3BCB1E36D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3A0DC71-0800-3C43-935B-306B55037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4444-6C12-8447-8C24-99E609B7CC4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0382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86BB18F-DF8B-9040-9BA6-93E6C0C6A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FF9A359-866E-EB4A-A471-34969CE35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886637-8C17-BA46-A71D-871B443125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03614-2661-4841-9D60-EA7BA456FBA8}" type="datetimeFigureOut">
              <a:rPr lang="de-CH" smtClean="0"/>
              <a:t>12.12.19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BBDBD0-7D67-B846-A90C-EA08B801E6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90F2DF1-057C-3546-93A3-8A23A0B5E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34444-6C12-8447-8C24-99E609B7CC4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4483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470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2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jpeg"/><Relationship Id="rId11" Type="http://schemas.openxmlformats.org/officeDocument/2006/relationships/image" Target="../media/image20.png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.png"/><Relationship Id="rId5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1.png"/><Relationship Id="rId7" Type="http://schemas.openxmlformats.org/officeDocument/2006/relationships/image" Target="../media/image3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.png"/><Relationship Id="rId5" Type="http://schemas.openxmlformats.org/officeDocument/2006/relationships/image" Target="../media/image41.png"/><Relationship Id="rId4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4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47.png"/><Relationship Id="rId4" Type="http://schemas.openxmlformats.org/officeDocument/2006/relationships/image" Target="../media/image5.jpeg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2.png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5054" t="5429" r="6003" b="542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07646" y="1872138"/>
            <a:ext cx="8576709" cy="3614270"/>
            <a:chOff x="0" y="0"/>
            <a:chExt cx="17153417" cy="7228540"/>
          </a:xfrm>
        </p:grpSpPr>
        <p:sp>
          <p:nvSpPr>
            <p:cNvPr id="3" name="TextBox 3"/>
            <p:cNvSpPr txBox="1"/>
            <p:nvPr/>
          </p:nvSpPr>
          <p:spPr>
            <a:xfrm>
              <a:off x="0" y="1057184"/>
              <a:ext cx="17153417" cy="315471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4107"/>
                </a:lnSpc>
                <a:defRPr/>
              </a:pPr>
              <a:r>
                <a:rPr lang="de-DE" sz="3734" b="1" spc="421" dirty="0">
                  <a:solidFill>
                    <a:srgbClr val="F2FAFF"/>
                  </a:solidFill>
                  <a:latin typeface="Roboto Condensed"/>
                </a:rPr>
                <a:t>3D-Positionsbestimmung mit Sensor Fusion-basierten Algorithmen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55952" y="5793788"/>
              <a:ext cx="14841513" cy="1434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2852"/>
                </a:lnSpc>
                <a:defRPr/>
              </a:pPr>
              <a:r>
                <a:rPr lang="en-US" sz="1967" spc="49" dirty="0" err="1">
                  <a:solidFill>
                    <a:srgbClr val="F2FAFF"/>
                  </a:solidFill>
                  <a:latin typeface="Roboto"/>
                </a:rPr>
                <a:t>Präsentiert</a:t>
              </a:r>
              <a:r>
                <a:rPr lang="en-US" sz="1967" spc="49" dirty="0">
                  <a:solidFill>
                    <a:srgbClr val="F2FAFF"/>
                  </a:solidFill>
                  <a:latin typeface="Roboto"/>
                </a:rPr>
                <a:t> von Riccardo Feingold</a:t>
              </a:r>
            </a:p>
            <a:p>
              <a:pPr algn="ctr" defTabSz="609630">
                <a:lnSpc>
                  <a:spcPts val="2852"/>
                </a:lnSpc>
                <a:defRPr/>
              </a:pPr>
              <a:r>
                <a:rPr lang="en-US" sz="1967" spc="49" dirty="0">
                  <a:solidFill>
                    <a:srgbClr val="F2FAFF"/>
                  </a:solidFill>
                  <a:latin typeface="Roboto"/>
                </a:rPr>
                <a:t>13.12.19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1484917" y="0"/>
              <a:ext cx="14221408" cy="108293"/>
            </a:xfrm>
            <a:prstGeom prst="rect">
              <a:avLst/>
            </a:prstGeom>
            <a:solidFill>
              <a:srgbClr val="F2FAFF"/>
            </a:solidFill>
          </p:spPr>
        </p:sp>
        <p:sp>
          <p:nvSpPr>
            <p:cNvPr id="6" name="AutoShape 6"/>
            <p:cNvSpPr/>
            <p:nvPr/>
          </p:nvSpPr>
          <p:spPr>
            <a:xfrm>
              <a:off x="1484917" y="5050294"/>
              <a:ext cx="14221408" cy="108293"/>
            </a:xfrm>
            <a:prstGeom prst="rect">
              <a:avLst/>
            </a:prstGeom>
            <a:solidFill>
              <a:srgbClr val="F2FAFF"/>
            </a:solidFill>
          </p:spPr>
        </p:sp>
      </p:grpSp>
      <p:pic>
        <p:nvPicPr>
          <p:cNvPr id="10" name="Grafik 9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32DB2772-BA6E-C94F-80E7-6251FCE1B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2446" y="72308"/>
            <a:ext cx="689663" cy="72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738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0A67871A-081F-2440-BAF5-191985F20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932" y="1015010"/>
            <a:ext cx="11598484" cy="53493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6"/>
          <a:srcRect l="363" r="1311" b="84570"/>
          <a:stretch>
            <a:fillRect/>
          </a:stretch>
        </p:blipFill>
        <p:spPr>
          <a:xfrm>
            <a:off x="-102906" y="-109386"/>
            <a:ext cx="12397811" cy="109190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85801" y="176219"/>
            <a:ext cx="7037467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4143"/>
              </a:lnSpc>
              <a:defRPr/>
            </a:pPr>
            <a:r>
              <a:rPr lang="en-US" sz="3667" b="1" spc="385" dirty="0">
                <a:solidFill>
                  <a:srgbClr val="FEFEFE"/>
                </a:solidFill>
                <a:latin typeface="Roboto Condensed"/>
              </a:rPr>
              <a:t>Map Matching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7140" y="6231937"/>
            <a:ext cx="11004969" cy="37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Abteilung MN | Riccardo Feingold</a:t>
            </a:r>
          </a:p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Klasse M20c</a:t>
            </a:r>
          </a:p>
        </p:txBody>
      </p:sp>
      <p:grpSp>
        <p:nvGrpSpPr>
          <p:cNvPr id="7" name="Group 7"/>
          <p:cNvGrpSpPr/>
          <p:nvPr/>
        </p:nvGrpSpPr>
        <p:grpSpPr>
          <a:xfrm rot="-5400000">
            <a:off x="2366191" y="-253278"/>
            <a:ext cx="1671900" cy="4757986"/>
            <a:chOff x="0" y="0"/>
            <a:chExt cx="3719950" cy="105864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721220" cy="10587713"/>
            </a:xfrm>
            <a:custGeom>
              <a:avLst/>
              <a:gdLst/>
              <a:ahLst/>
              <a:cxnLst/>
              <a:rect l="l" t="t" r="r" b="b"/>
              <a:pathLst>
                <a:path w="3721220" h="10587713">
                  <a:moveTo>
                    <a:pt x="60960" y="269240"/>
                  </a:moveTo>
                  <a:cubicBezTo>
                    <a:pt x="60960" y="154940"/>
                    <a:pt x="153670" y="62230"/>
                    <a:pt x="267970" y="62230"/>
                  </a:cubicBezTo>
                  <a:lnTo>
                    <a:pt x="586724" y="62230"/>
                  </a:lnTo>
                  <a:lnTo>
                    <a:pt x="586724" y="0"/>
                  </a:lnTo>
                  <a:lnTo>
                    <a:pt x="269240" y="0"/>
                  </a:lnTo>
                  <a:cubicBezTo>
                    <a:pt x="120650" y="0"/>
                    <a:pt x="0" y="120650"/>
                    <a:pt x="0" y="269240"/>
                  </a:cubicBezTo>
                  <a:lnTo>
                    <a:pt x="0" y="637740"/>
                  </a:lnTo>
                  <a:lnTo>
                    <a:pt x="60960" y="637740"/>
                  </a:lnTo>
                  <a:lnTo>
                    <a:pt x="60960" y="269240"/>
                  </a:lnTo>
                  <a:close/>
                  <a:moveTo>
                    <a:pt x="157480" y="387350"/>
                  </a:moveTo>
                  <a:cubicBezTo>
                    <a:pt x="157480" y="260350"/>
                    <a:pt x="260350" y="157480"/>
                    <a:pt x="387350" y="157480"/>
                  </a:cubicBezTo>
                  <a:lnTo>
                    <a:pt x="586724" y="157480"/>
                  </a:lnTo>
                  <a:lnTo>
                    <a:pt x="586724" y="140970"/>
                  </a:lnTo>
                  <a:lnTo>
                    <a:pt x="387350" y="140970"/>
                  </a:lnTo>
                  <a:cubicBezTo>
                    <a:pt x="251460" y="140970"/>
                    <a:pt x="140970" y="251460"/>
                    <a:pt x="140970" y="387350"/>
                  </a:cubicBezTo>
                  <a:lnTo>
                    <a:pt x="140970" y="635464"/>
                  </a:lnTo>
                  <a:lnTo>
                    <a:pt x="157480" y="635464"/>
                  </a:lnTo>
                  <a:lnTo>
                    <a:pt x="157480" y="387350"/>
                  </a:lnTo>
                  <a:close/>
                  <a:moveTo>
                    <a:pt x="0" y="635464"/>
                  </a:moveTo>
                  <a:lnTo>
                    <a:pt x="60960" y="635464"/>
                  </a:lnTo>
                  <a:lnTo>
                    <a:pt x="60960" y="9979383"/>
                  </a:lnTo>
                  <a:lnTo>
                    <a:pt x="0" y="9979383"/>
                  </a:lnTo>
                  <a:lnTo>
                    <a:pt x="0" y="635464"/>
                  </a:lnTo>
                  <a:close/>
                  <a:moveTo>
                    <a:pt x="142240" y="635464"/>
                  </a:moveTo>
                  <a:lnTo>
                    <a:pt x="158750" y="635464"/>
                  </a:lnTo>
                  <a:lnTo>
                    <a:pt x="158750" y="9979383"/>
                  </a:lnTo>
                  <a:lnTo>
                    <a:pt x="142240" y="9979383"/>
                  </a:lnTo>
                  <a:lnTo>
                    <a:pt x="142240" y="635464"/>
                  </a:lnTo>
                  <a:close/>
                  <a:moveTo>
                    <a:pt x="269240" y="10525483"/>
                  </a:moveTo>
                  <a:cubicBezTo>
                    <a:pt x="154940" y="10525483"/>
                    <a:pt x="62230" y="10432773"/>
                    <a:pt x="62230" y="10318473"/>
                  </a:cubicBezTo>
                  <a:lnTo>
                    <a:pt x="62230" y="9979383"/>
                  </a:lnTo>
                  <a:lnTo>
                    <a:pt x="0" y="9979383"/>
                  </a:lnTo>
                  <a:lnTo>
                    <a:pt x="0" y="10318473"/>
                  </a:lnTo>
                  <a:cubicBezTo>
                    <a:pt x="0" y="10467063"/>
                    <a:pt x="120650" y="10587713"/>
                    <a:pt x="269240" y="10587713"/>
                  </a:cubicBezTo>
                  <a:lnTo>
                    <a:pt x="587865" y="10587713"/>
                  </a:lnTo>
                  <a:lnTo>
                    <a:pt x="587865" y="10525483"/>
                  </a:lnTo>
                  <a:lnTo>
                    <a:pt x="269240" y="10525483"/>
                  </a:lnTo>
                  <a:close/>
                  <a:moveTo>
                    <a:pt x="387350" y="10428963"/>
                  </a:moveTo>
                  <a:cubicBezTo>
                    <a:pt x="260350" y="10428963"/>
                    <a:pt x="157480" y="10326093"/>
                    <a:pt x="157480" y="10199093"/>
                  </a:cubicBezTo>
                  <a:lnTo>
                    <a:pt x="157480" y="9979383"/>
                  </a:lnTo>
                  <a:lnTo>
                    <a:pt x="140970" y="9979383"/>
                  </a:lnTo>
                  <a:lnTo>
                    <a:pt x="140970" y="10199093"/>
                  </a:lnTo>
                  <a:cubicBezTo>
                    <a:pt x="140970" y="10334983"/>
                    <a:pt x="251460" y="10445473"/>
                    <a:pt x="387350" y="10445473"/>
                  </a:cubicBezTo>
                  <a:lnTo>
                    <a:pt x="586724" y="10445473"/>
                  </a:lnTo>
                  <a:lnTo>
                    <a:pt x="586724" y="10428963"/>
                  </a:lnTo>
                  <a:lnTo>
                    <a:pt x="387350" y="10428963"/>
                  </a:lnTo>
                  <a:close/>
                  <a:moveTo>
                    <a:pt x="586724" y="10525483"/>
                  </a:moveTo>
                  <a:lnTo>
                    <a:pt x="3034026" y="10525483"/>
                  </a:lnTo>
                  <a:lnTo>
                    <a:pt x="3034026" y="10586443"/>
                  </a:lnTo>
                  <a:lnTo>
                    <a:pt x="586724" y="10586443"/>
                  </a:lnTo>
                  <a:lnTo>
                    <a:pt x="586724" y="10525483"/>
                  </a:lnTo>
                  <a:close/>
                  <a:moveTo>
                    <a:pt x="586724" y="10428963"/>
                  </a:moveTo>
                  <a:lnTo>
                    <a:pt x="3034026" y="10428963"/>
                  </a:lnTo>
                  <a:lnTo>
                    <a:pt x="3034026" y="10445473"/>
                  </a:lnTo>
                  <a:lnTo>
                    <a:pt x="586724" y="10445473"/>
                  </a:lnTo>
                  <a:lnTo>
                    <a:pt x="586724" y="10428963"/>
                  </a:lnTo>
                  <a:close/>
                  <a:moveTo>
                    <a:pt x="3658990" y="9979383"/>
                  </a:moveTo>
                  <a:lnTo>
                    <a:pt x="3658990" y="10318473"/>
                  </a:lnTo>
                  <a:cubicBezTo>
                    <a:pt x="3658990" y="10432773"/>
                    <a:pt x="3566280" y="10525483"/>
                    <a:pt x="3451980" y="10525483"/>
                  </a:cubicBezTo>
                  <a:lnTo>
                    <a:pt x="3034026" y="10525483"/>
                  </a:lnTo>
                  <a:lnTo>
                    <a:pt x="3034026" y="10586443"/>
                  </a:lnTo>
                  <a:lnTo>
                    <a:pt x="3451980" y="10586443"/>
                  </a:lnTo>
                  <a:cubicBezTo>
                    <a:pt x="3600570" y="10586443"/>
                    <a:pt x="3721220" y="10465793"/>
                    <a:pt x="3721220" y="10317203"/>
                  </a:cubicBezTo>
                  <a:lnTo>
                    <a:pt x="3721220" y="9979383"/>
                  </a:lnTo>
                  <a:lnTo>
                    <a:pt x="3658990" y="9979383"/>
                  </a:lnTo>
                  <a:close/>
                  <a:moveTo>
                    <a:pt x="3562470" y="10199093"/>
                  </a:moveTo>
                  <a:cubicBezTo>
                    <a:pt x="3562470" y="10326093"/>
                    <a:pt x="3459600" y="10428963"/>
                    <a:pt x="3332600" y="10428963"/>
                  </a:cubicBezTo>
                  <a:lnTo>
                    <a:pt x="3034026" y="10428963"/>
                  </a:lnTo>
                  <a:lnTo>
                    <a:pt x="3034026" y="10445473"/>
                  </a:lnTo>
                  <a:lnTo>
                    <a:pt x="3332600" y="10445473"/>
                  </a:lnTo>
                  <a:cubicBezTo>
                    <a:pt x="3468490" y="10445473"/>
                    <a:pt x="3578980" y="10334983"/>
                    <a:pt x="3578980" y="10199093"/>
                  </a:cubicBezTo>
                  <a:lnTo>
                    <a:pt x="3578980" y="9979383"/>
                  </a:lnTo>
                  <a:lnTo>
                    <a:pt x="3562470" y="9979383"/>
                  </a:lnTo>
                  <a:lnTo>
                    <a:pt x="3562470" y="10199093"/>
                  </a:lnTo>
                  <a:close/>
                  <a:moveTo>
                    <a:pt x="3658990" y="635464"/>
                  </a:moveTo>
                  <a:lnTo>
                    <a:pt x="3719950" y="635464"/>
                  </a:lnTo>
                  <a:lnTo>
                    <a:pt x="3719950" y="9979383"/>
                  </a:lnTo>
                  <a:lnTo>
                    <a:pt x="3658990" y="9979383"/>
                  </a:lnTo>
                  <a:lnTo>
                    <a:pt x="3658990" y="635464"/>
                  </a:lnTo>
                  <a:close/>
                  <a:moveTo>
                    <a:pt x="3562470" y="635464"/>
                  </a:moveTo>
                  <a:lnTo>
                    <a:pt x="3578980" y="635464"/>
                  </a:lnTo>
                  <a:lnTo>
                    <a:pt x="3578980" y="9979383"/>
                  </a:lnTo>
                  <a:lnTo>
                    <a:pt x="3562470" y="9979383"/>
                  </a:lnTo>
                  <a:lnTo>
                    <a:pt x="3562470" y="635464"/>
                  </a:lnTo>
                  <a:close/>
                  <a:moveTo>
                    <a:pt x="3451980" y="60960"/>
                  </a:moveTo>
                  <a:cubicBezTo>
                    <a:pt x="3566280" y="60960"/>
                    <a:pt x="3658990" y="153670"/>
                    <a:pt x="3658990" y="267970"/>
                  </a:cubicBezTo>
                  <a:lnTo>
                    <a:pt x="3658990" y="635464"/>
                  </a:lnTo>
                  <a:lnTo>
                    <a:pt x="3719950" y="635464"/>
                  </a:lnTo>
                  <a:lnTo>
                    <a:pt x="3719950" y="269240"/>
                  </a:lnTo>
                  <a:cubicBezTo>
                    <a:pt x="3719950" y="120650"/>
                    <a:pt x="3599300" y="0"/>
                    <a:pt x="3450710" y="0"/>
                  </a:cubicBezTo>
                  <a:lnTo>
                    <a:pt x="3032885" y="0"/>
                  </a:lnTo>
                  <a:lnTo>
                    <a:pt x="3032885" y="60960"/>
                  </a:lnTo>
                  <a:lnTo>
                    <a:pt x="3451980" y="60960"/>
                  </a:lnTo>
                  <a:close/>
                  <a:moveTo>
                    <a:pt x="3332600" y="142240"/>
                  </a:moveTo>
                  <a:lnTo>
                    <a:pt x="3034026" y="142240"/>
                  </a:lnTo>
                  <a:lnTo>
                    <a:pt x="3034026" y="158750"/>
                  </a:lnTo>
                  <a:lnTo>
                    <a:pt x="3332600" y="158750"/>
                  </a:lnTo>
                  <a:cubicBezTo>
                    <a:pt x="3459600" y="158750"/>
                    <a:pt x="3562470" y="261620"/>
                    <a:pt x="3562470" y="388620"/>
                  </a:cubicBezTo>
                  <a:lnTo>
                    <a:pt x="3562470" y="637740"/>
                  </a:lnTo>
                  <a:lnTo>
                    <a:pt x="3578980" y="637740"/>
                  </a:lnTo>
                  <a:lnTo>
                    <a:pt x="3578980" y="387350"/>
                  </a:lnTo>
                  <a:cubicBezTo>
                    <a:pt x="3578980" y="251460"/>
                    <a:pt x="3468490" y="142240"/>
                    <a:pt x="3332600" y="142240"/>
                  </a:cubicBezTo>
                  <a:close/>
                  <a:moveTo>
                    <a:pt x="586724" y="0"/>
                  </a:moveTo>
                  <a:lnTo>
                    <a:pt x="3034026" y="0"/>
                  </a:lnTo>
                  <a:lnTo>
                    <a:pt x="3034026" y="60960"/>
                  </a:lnTo>
                  <a:lnTo>
                    <a:pt x="586724" y="60960"/>
                  </a:lnTo>
                  <a:lnTo>
                    <a:pt x="586724" y="0"/>
                  </a:lnTo>
                  <a:close/>
                  <a:moveTo>
                    <a:pt x="586724" y="142240"/>
                  </a:moveTo>
                  <a:lnTo>
                    <a:pt x="3034026" y="142240"/>
                  </a:lnTo>
                  <a:lnTo>
                    <a:pt x="3034026" y="158750"/>
                  </a:lnTo>
                  <a:lnTo>
                    <a:pt x="586724" y="158750"/>
                  </a:lnTo>
                  <a:lnTo>
                    <a:pt x="586724" y="14224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390179" y="1441569"/>
            <a:ext cx="3579436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340"/>
              </a:lnSpc>
              <a:defRPr/>
            </a:pPr>
            <a:r>
              <a:rPr lang="en-US" sz="1966" b="1" spc="49" dirty="0">
                <a:solidFill>
                  <a:srgbClr val="244357"/>
                </a:solidFill>
                <a:latin typeface="Roboto Condensed"/>
              </a:rPr>
              <a:t>GPS: 7.3605, 46.90455</a:t>
            </a:r>
          </a:p>
        </p:txBody>
      </p:sp>
      <p:grpSp>
        <p:nvGrpSpPr>
          <p:cNvPr id="10" name="Group 10"/>
          <p:cNvGrpSpPr/>
          <p:nvPr/>
        </p:nvGrpSpPr>
        <p:grpSpPr>
          <a:xfrm rot="-5400000">
            <a:off x="2754273" y="3263130"/>
            <a:ext cx="851247" cy="230871"/>
            <a:chOff x="0" y="0"/>
            <a:chExt cx="6350000" cy="1305560"/>
          </a:xfrm>
        </p:grpSpPr>
        <p:sp>
          <p:nvSpPr>
            <p:cNvPr id="11" name="Freeform 11"/>
            <p:cNvSpPr/>
            <p:nvPr/>
          </p:nvSpPr>
          <p:spPr>
            <a:xfrm>
              <a:off x="0" y="-27940"/>
              <a:ext cx="6369050" cy="1360170"/>
            </a:xfrm>
            <a:custGeom>
              <a:avLst/>
              <a:gdLst/>
              <a:ahLst/>
              <a:cxnLst/>
              <a:rect l="l" t="t" r="r" b="b"/>
              <a:pathLst>
                <a:path w="6369050" h="1360170">
                  <a:moveTo>
                    <a:pt x="6294120" y="579120"/>
                  </a:moveTo>
                  <a:lnTo>
                    <a:pt x="5594350" y="55880"/>
                  </a:lnTo>
                  <a:cubicBezTo>
                    <a:pt x="5520690" y="0"/>
                    <a:pt x="5459730" y="30480"/>
                    <a:pt x="5459730" y="123190"/>
                  </a:cubicBezTo>
                  <a:lnTo>
                    <a:pt x="5459730" y="556260"/>
                  </a:lnTo>
                  <a:lnTo>
                    <a:pt x="831850" y="556260"/>
                  </a:lnTo>
                  <a:cubicBezTo>
                    <a:pt x="778510" y="382270"/>
                    <a:pt x="617220" y="255270"/>
                    <a:pt x="425450" y="255270"/>
                  </a:cubicBezTo>
                  <a:cubicBezTo>
                    <a:pt x="190500" y="255270"/>
                    <a:pt x="0" y="445770"/>
                    <a:pt x="0" y="680720"/>
                  </a:cubicBezTo>
                  <a:cubicBezTo>
                    <a:pt x="0" y="915670"/>
                    <a:pt x="190500" y="1106170"/>
                    <a:pt x="425450" y="1106170"/>
                  </a:cubicBezTo>
                  <a:cubicBezTo>
                    <a:pt x="617220" y="1106170"/>
                    <a:pt x="778510" y="979170"/>
                    <a:pt x="831850" y="805180"/>
                  </a:cubicBezTo>
                  <a:lnTo>
                    <a:pt x="5458460" y="805180"/>
                  </a:lnTo>
                  <a:lnTo>
                    <a:pt x="5458460" y="1236980"/>
                  </a:lnTo>
                  <a:cubicBezTo>
                    <a:pt x="5458460" y="1329690"/>
                    <a:pt x="5519420" y="1360170"/>
                    <a:pt x="5593080" y="1304290"/>
                  </a:cubicBezTo>
                  <a:lnTo>
                    <a:pt x="6294120" y="779780"/>
                  </a:lnTo>
                  <a:cubicBezTo>
                    <a:pt x="6369050" y="726440"/>
                    <a:pt x="6369050" y="635000"/>
                    <a:pt x="6294120" y="57912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12" name="Onlinemedien 11" descr="output_uENNsC.mp4">
            <a:hlinkClick r:id="" action="ppaction://media"/>
            <a:extLst>
              <a:ext uri="{FF2B5EF4-FFF2-40B4-BE49-F238E27FC236}">
                <a16:creationId xmlns:a16="http://schemas.microsoft.com/office/drawing/2014/main" id="{69B04A80-0312-5048-A7F3-02A23598F9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17140" y="1899899"/>
            <a:ext cx="4528119" cy="817364"/>
          </a:xfrm>
          <a:prstGeom prst="rect">
            <a:avLst/>
          </a:prstGeom>
        </p:spPr>
      </p:pic>
      <p:pic>
        <p:nvPicPr>
          <p:cNvPr id="13" name="Grafik 12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05EFC3B2-A1D4-C941-95E1-51754A57B7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32446" y="72308"/>
            <a:ext cx="689663" cy="728517"/>
          </a:xfrm>
          <a:prstGeom prst="rect">
            <a:avLst/>
          </a:prstGeom>
        </p:spPr>
      </p:pic>
      <p:pic>
        <p:nvPicPr>
          <p:cNvPr id="19" name="Grafik 1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8FB4A0F4-BEA1-BD49-BD97-68A4EF76ED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087" y="1769434"/>
            <a:ext cx="2342435" cy="1213261"/>
          </a:xfrm>
          <a:prstGeom prst="rect">
            <a:avLst/>
          </a:prstGeom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B61A5968-6637-4744-ABAF-CFE82617C7A7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136192" y="3769608"/>
            <a:ext cx="1079064" cy="1079064"/>
          </a:xfrm>
          <a:prstGeom prst="rect">
            <a:avLst/>
          </a:prstGeom>
          <a:effectLst>
            <a:outerShdw blurRad="38100" dist="50800" dir="5400000" algn="ctr" rotWithShape="0">
              <a:schemeClr val="tx1">
                <a:alpha val="36000"/>
              </a:schemeClr>
            </a:outerShdw>
          </a:effectLst>
        </p:spPr>
      </p:pic>
      <p:pic>
        <p:nvPicPr>
          <p:cNvPr id="21" name="Picture 8">
            <a:extLst>
              <a:ext uri="{FF2B5EF4-FFF2-40B4-BE49-F238E27FC236}">
                <a16:creationId xmlns:a16="http://schemas.microsoft.com/office/drawing/2014/main" id="{D88DBCE3-E427-2E4B-9DAE-E76B172D9EA2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8021846" y="982521"/>
            <a:ext cx="955801" cy="1103378"/>
          </a:xfrm>
          <a:prstGeom prst="rect">
            <a:avLst/>
          </a:prstGeom>
          <a:effectLst>
            <a:outerShdw blurRad="38100" dist="50800" dir="5400000" algn="ctr" rotWithShape="0">
              <a:schemeClr val="tx1">
                <a:alpha val="36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2841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6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remove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63" r="1311" b="84570"/>
          <a:stretch>
            <a:fillRect/>
          </a:stretch>
        </p:blipFill>
        <p:spPr>
          <a:xfrm>
            <a:off x="-102906" y="-109386"/>
            <a:ext cx="12397811" cy="109190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85801" y="1783580"/>
            <a:ext cx="4775179" cy="386495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545552" y="1987982"/>
            <a:ext cx="6646448" cy="345615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85800" y="176219"/>
            <a:ext cx="4096886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4143"/>
              </a:lnSpc>
              <a:defRPr/>
            </a:pPr>
            <a:r>
              <a:rPr lang="en-US" sz="3667" b="1" spc="385" dirty="0">
                <a:solidFill>
                  <a:srgbClr val="FEFEFE"/>
                </a:solidFill>
                <a:latin typeface="Roboto Condensed"/>
              </a:rPr>
              <a:t>Filtering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5800" y="1063086"/>
            <a:ext cx="3671388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3630"/>
              </a:lnSpc>
              <a:defRPr/>
            </a:pPr>
            <a:r>
              <a:rPr lang="de-CH" sz="3050" b="1" spc="76" dirty="0">
                <a:solidFill>
                  <a:srgbClr val="244357"/>
                </a:solidFill>
                <a:latin typeface="Roboto Condensed"/>
              </a:rPr>
              <a:t>Mein eigener Filter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7140" y="6231937"/>
            <a:ext cx="11004969" cy="37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Abteilung MN | Riccardo Feingold</a:t>
            </a:r>
          </a:p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Klasse M20c</a:t>
            </a:r>
          </a:p>
        </p:txBody>
      </p:sp>
      <p:pic>
        <p:nvPicPr>
          <p:cNvPr id="8" name="Grafik 7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D81D0387-9B18-914D-90BB-92EBA428E7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2446" y="72308"/>
            <a:ext cx="689663" cy="72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3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63" r="1311" b="84570"/>
          <a:stretch>
            <a:fillRect/>
          </a:stretch>
        </p:blipFill>
        <p:spPr>
          <a:xfrm>
            <a:off x="-102906" y="-109386"/>
            <a:ext cx="12397811" cy="109190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85800" y="167852"/>
            <a:ext cx="7910243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4143"/>
              </a:lnSpc>
              <a:defRPr/>
            </a:pPr>
            <a:r>
              <a:rPr lang="en-US" sz="3667" b="1" spc="385" dirty="0">
                <a:solidFill>
                  <a:srgbClr val="FEFEFE"/>
                </a:solidFill>
                <a:latin typeface="Roboto Condensed"/>
              </a:rPr>
              <a:t>Und das GPS?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7140" y="6231937"/>
            <a:ext cx="11004969" cy="37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Abteilung MN | Riccardo Feingold</a:t>
            </a:r>
          </a:p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Klasse M20c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t="417" b="417"/>
          <a:stretch>
            <a:fillRect/>
          </a:stretch>
        </p:blipFill>
        <p:spPr>
          <a:xfrm>
            <a:off x="1834719" y="982522"/>
            <a:ext cx="8203753" cy="5281166"/>
          </a:xfrm>
          <a:prstGeom prst="rect">
            <a:avLst/>
          </a:prstGeom>
        </p:spPr>
      </p:pic>
      <p:pic>
        <p:nvPicPr>
          <p:cNvPr id="6" name="Grafik 5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2108FA13-2C68-DD40-8FE0-9A1845316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2446" y="72308"/>
            <a:ext cx="689663" cy="72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52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363" r="1311" b="84570"/>
          <a:stretch>
            <a:fillRect/>
          </a:stretch>
        </p:blipFill>
        <p:spPr>
          <a:xfrm>
            <a:off x="-102906" y="-109386"/>
            <a:ext cx="12397811" cy="109190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85800" y="167852"/>
            <a:ext cx="8513618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4143"/>
              </a:lnSpc>
              <a:defRPr/>
            </a:pPr>
            <a:r>
              <a:rPr lang="en-US" sz="3667" b="1" spc="385" dirty="0" err="1">
                <a:solidFill>
                  <a:srgbClr val="FEFEFE"/>
                </a:solidFill>
                <a:latin typeface="Roboto Condensed"/>
              </a:rPr>
              <a:t>Messungen</a:t>
            </a:r>
            <a:r>
              <a:rPr lang="en-US" sz="3667" b="1" spc="385" dirty="0">
                <a:solidFill>
                  <a:srgbClr val="FEFEFE"/>
                </a:solidFill>
                <a:latin typeface="Roboto Condensed"/>
              </a:rPr>
              <a:t> </a:t>
            </a:r>
            <a:r>
              <a:rPr lang="en-US" sz="3667" b="1" spc="385" dirty="0" err="1">
                <a:solidFill>
                  <a:srgbClr val="FEFEFE"/>
                </a:solidFill>
                <a:latin typeface="Roboto Condensed"/>
              </a:rPr>
              <a:t>mit</a:t>
            </a:r>
            <a:r>
              <a:rPr lang="en-US" sz="3667" b="1" spc="385" dirty="0">
                <a:solidFill>
                  <a:srgbClr val="FEFEFE"/>
                </a:solidFill>
                <a:latin typeface="Roboto Condensed"/>
              </a:rPr>
              <a:t> Sensor-Fusion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7140" y="6231937"/>
            <a:ext cx="11004969" cy="37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Abteilung MN | Riccardo Feingold</a:t>
            </a:r>
          </a:p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Klasse M20c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t="385" b="385"/>
          <a:stretch>
            <a:fillRect/>
          </a:stretch>
        </p:blipFill>
        <p:spPr>
          <a:xfrm>
            <a:off x="1834719" y="982522"/>
            <a:ext cx="8203753" cy="52811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B0CB2D29-EEDD-4F4B-9700-08FC783F6382}"/>
                  </a:ext>
                </a:extLst>
              </p:cNvPr>
              <p:cNvSpPr txBox="1"/>
              <p:nvPr/>
            </p:nvSpPr>
            <p:spPr>
              <a:xfrm>
                <a:off x="7363724" y="1631122"/>
                <a:ext cx="3671388" cy="52142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defTabSz="609630">
                  <a:lnSpc>
                    <a:spcPts val="3630"/>
                  </a:lnSpc>
                  <a:defRPr/>
                </a:pPr>
                <a14:m>
                  <m:oMath xmlns:m="http://schemas.openxmlformats.org/officeDocument/2006/math">
                    <m:r>
                      <a:rPr lang="de-CH" sz="6000" b="1" i="1" spc="76" smtClean="0">
                        <a:solidFill>
                          <a:srgbClr val="24435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de-CH" sz="6000" b="1" spc="76" dirty="0">
                    <a:solidFill>
                      <a:srgbClr val="244357"/>
                    </a:solidFill>
                    <a:latin typeface="Roboto Condensed"/>
                  </a:rPr>
                  <a:t>1.3 m</a:t>
                </a:r>
              </a:p>
            </p:txBody>
          </p:sp>
        </mc:Choice>
        <mc:Fallback xmlns=""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B0CB2D29-EEDD-4F4B-9700-08FC783F6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724" y="1631122"/>
                <a:ext cx="3671388" cy="521425"/>
              </a:xfrm>
              <a:prstGeom prst="rect">
                <a:avLst/>
              </a:prstGeom>
              <a:blipFill>
                <a:blip r:embed="rId5"/>
                <a:stretch>
                  <a:fillRect l="-7586" t="-114286" b="-85714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AFCD2B34-4379-1E43-8373-3DDC9CFBACE6}"/>
              </a:ext>
            </a:extLst>
          </p:cNvPr>
          <p:cNvCxnSpPr/>
          <p:nvPr/>
        </p:nvCxnSpPr>
        <p:spPr>
          <a:xfrm>
            <a:off x="4184073" y="1631122"/>
            <a:ext cx="0" cy="751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7843C132-13CD-AA41-B0DC-473BCC25320E}"/>
              </a:ext>
            </a:extLst>
          </p:cNvPr>
          <p:cNvCxnSpPr/>
          <p:nvPr/>
        </p:nvCxnSpPr>
        <p:spPr>
          <a:xfrm>
            <a:off x="8172978" y="2537994"/>
            <a:ext cx="0" cy="751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ADA2BC2B-E802-EA4D-8F17-3EF076CE0380}"/>
              </a:ext>
            </a:extLst>
          </p:cNvPr>
          <p:cNvSpPr/>
          <p:nvPr/>
        </p:nvSpPr>
        <p:spPr>
          <a:xfrm>
            <a:off x="6917927" y="2301249"/>
            <a:ext cx="556289" cy="5214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08967D1-B415-1045-AFB0-B239D84FD664}"/>
              </a:ext>
            </a:extLst>
          </p:cNvPr>
          <p:cNvCxnSpPr>
            <a:cxnSpLocks/>
          </p:cNvCxnSpPr>
          <p:nvPr/>
        </p:nvCxnSpPr>
        <p:spPr>
          <a:xfrm flipV="1">
            <a:off x="7135381" y="3591587"/>
            <a:ext cx="553871" cy="5311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79FBA6C9-87E7-CD43-84B9-BA6F2E296F79}"/>
              </a:ext>
            </a:extLst>
          </p:cNvPr>
          <p:cNvSpPr/>
          <p:nvPr/>
        </p:nvSpPr>
        <p:spPr>
          <a:xfrm>
            <a:off x="9373914" y="4835810"/>
            <a:ext cx="775252" cy="7821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2" name="Grafik 11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08227A23-2C5B-8345-8932-409E3B1BF9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2446" y="72308"/>
            <a:ext cx="689663" cy="72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8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0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3988506" y="2915538"/>
            <a:ext cx="1636356" cy="1636356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6205220" cy="6205220"/>
            </a:xfrm>
            <a:custGeom>
              <a:avLst/>
              <a:gdLst/>
              <a:ahLst/>
              <a:cxnLst/>
              <a:rect l="l" t="t" r="r" b="b"/>
              <a:pathLst>
                <a:path w="6205220" h="6205220">
                  <a:moveTo>
                    <a:pt x="0" y="0"/>
                  </a:moveTo>
                  <a:lnTo>
                    <a:pt x="6205220" y="0"/>
                  </a:lnTo>
                  <a:lnTo>
                    <a:pt x="6205220" y="6205220"/>
                  </a:lnTo>
                  <a:lnTo>
                    <a:pt x="0" y="6205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6205220" y="6205220"/>
                  </a:moveTo>
                  <a:lnTo>
                    <a:pt x="6350000" y="6205220"/>
                  </a:lnTo>
                  <a:lnTo>
                    <a:pt x="6350000" y="6350000"/>
                  </a:lnTo>
                  <a:lnTo>
                    <a:pt x="6205220" y="6350000"/>
                  </a:lnTo>
                  <a:lnTo>
                    <a:pt x="6205220" y="62052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205220"/>
                  </a:lnTo>
                  <a:lnTo>
                    <a:pt x="0" y="6205220"/>
                  </a:lnTo>
                  <a:lnTo>
                    <a:pt x="0" y="144780"/>
                  </a:lnTo>
                  <a:close/>
                  <a:moveTo>
                    <a:pt x="0" y="6205220"/>
                  </a:moveTo>
                  <a:lnTo>
                    <a:pt x="144780" y="6205220"/>
                  </a:lnTo>
                  <a:lnTo>
                    <a:pt x="144780" y="6350000"/>
                  </a:lnTo>
                  <a:lnTo>
                    <a:pt x="0" y="6350000"/>
                  </a:lnTo>
                  <a:lnTo>
                    <a:pt x="0" y="6205220"/>
                  </a:lnTo>
                  <a:close/>
                  <a:moveTo>
                    <a:pt x="6205220" y="144780"/>
                  </a:moveTo>
                  <a:lnTo>
                    <a:pt x="6350000" y="144780"/>
                  </a:lnTo>
                  <a:lnTo>
                    <a:pt x="6350000" y="6205220"/>
                  </a:lnTo>
                  <a:lnTo>
                    <a:pt x="6205220" y="6205220"/>
                  </a:lnTo>
                  <a:lnTo>
                    <a:pt x="6205220" y="144780"/>
                  </a:lnTo>
                  <a:close/>
                  <a:moveTo>
                    <a:pt x="144780" y="6205220"/>
                  </a:moveTo>
                  <a:lnTo>
                    <a:pt x="6205220" y="6205220"/>
                  </a:lnTo>
                  <a:lnTo>
                    <a:pt x="6205220" y="6350000"/>
                  </a:lnTo>
                  <a:lnTo>
                    <a:pt x="144780" y="6350000"/>
                  </a:lnTo>
                  <a:lnTo>
                    <a:pt x="144780" y="6205220"/>
                  </a:lnTo>
                  <a:close/>
                  <a:moveTo>
                    <a:pt x="6205220" y="0"/>
                  </a:moveTo>
                  <a:lnTo>
                    <a:pt x="6350000" y="0"/>
                  </a:lnTo>
                  <a:lnTo>
                    <a:pt x="6350000" y="144780"/>
                  </a:lnTo>
                  <a:lnTo>
                    <a:pt x="6205220" y="144780"/>
                  </a:lnTo>
                  <a:lnTo>
                    <a:pt x="620522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205220" y="0"/>
                  </a:lnTo>
                  <a:lnTo>
                    <a:pt x="620522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7C9EF">
                <a:alpha val="49803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2700000">
            <a:off x="5277822" y="4204854"/>
            <a:ext cx="1636356" cy="1636356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72390" y="72390"/>
              <a:ext cx="6205220" cy="6205220"/>
            </a:xfrm>
            <a:custGeom>
              <a:avLst/>
              <a:gdLst/>
              <a:ahLst/>
              <a:cxnLst/>
              <a:rect l="l" t="t" r="r" b="b"/>
              <a:pathLst>
                <a:path w="6205220" h="6205220">
                  <a:moveTo>
                    <a:pt x="0" y="0"/>
                  </a:moveTo>
                  <a:lnTo>
                    <a:pt x="6205220" y="0"/>
                  </a:lnTo>
                  <a:lnTo>
                    <a:pt x="6205220" y="6205220"/>
                  </a:lnTo>
                  <a:lnTo>
                    <a:pt x="0" y="6205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6205220" y="6205220"/>
                  </a:moveTo>
                  <a:lnTo>
                    <a:pt x="6350000" y="6205220"/>
                  </a:lnTo>
                  <a:lnTo>
                    <a:pt x="6350000" y="6350000"/>
                  </a:lnTo>
                  <a:lnTo>
                    <a:pt x="6205220" y="6350000"/>
                  </a:lnTo>
                  <a:lnTo>
                    <a:pt x="6205220" y="62052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205220"/>
                  </a:lnTo>
                  <a:lnTo>
                    <a:pt x="0" y="6205220"/>
                  </a:lnTo>
                  <a:lnTo>
                    <a:pt x="0" y="144780"/>
                  </a:lnTo>
                  <a:close/>
                  <a:moveTo>
                    <a:pt x="0" y="6205220"/>
                  </a:moveTo>
                  <a:lnTo>
                    <a:pt x="144780" y="6205220"/>
                  </a:lnTo>
                  <a:lnTo>
                    <a:pt x="144780" y="6350000"/>
                  </a:lnTo>
                  <a:lnTo>
                    <a:pt x="0" y="6350000"/>
                  </a:lnTo>
                  <a:lnTo>
                    <a:pt x="0" y="6205220"/>
                  </a:lnTo>
                  <a:close/>
                  <a:moveTo>
                    <a:pt x="6205220" y="144780"/>
                  </a:moveTo>
                  <a:lnTo>
                    <a:pt x="6350000" y="144780"/>
                  </a:lnTo>
                  <a:lnTo>
                    <a:pt x="6350000" y="6205220"/>
                  </a:lnTo>
                  <a:lnTo>
                    <a:pt x="6205220" y="6205220"/>
                  </a:lnTo>
                  <a:lnTo>
                    <a:pt x="6205220" y="144780"/>
                  </a:lnTo>
                  <a:close/>
                  <a:moveTo>
                    <a:pt x="144780" y="6205220"/>
                  </a:moveTo>
                  <a:lnTo>
                    <a:pt x="6205220" y="6205220"/>
                  </a:lnTo>
                  <a:lnTo>
                    <a:pt x="6205220" y="6350000"/>
                  </a:lnTo>
                  <a:lnTo>
                    <a:pt x="144780" y="6350000"/>
                  </a:lnTo>
                  <a:lnTo>
                    <a:pt x="144780" y="6205220"/>
                  </a:lnTo>
                  <a:close/>
                  <a:moveTo>
                    <a:pt x="6205220" y="0"/>
                  </a:moveTo>
                  <a:lnTo>
                    <a:pt x="6350000" y="0"/>
                  </a:lnTo>
                  <a:lnTo>
                    <a:pt x="6350000" y="144780"/>
                  </a:lnTo>
                  <a:lnTo>
                    <a:pt x="6205220" y="144780"/>
                  </a:lnTo>
                  <a:lnTo>
                    <a:pt x="620522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205220" y="0"/>
                  </a:lnTo>
                  <a:lnTo>
                    <a:pt x="620522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86EAE9"/>
            </a:solidFill>
          </p:spPr>
        </p:sp>
      </p:grpSp>
      <p:grpSp>
        <p:nvGrpSpPr>
          <p:cNvPr id="8" name="Group 8"/>
          <p:cNvGrpSpPr/>
          <p:nvPr/>
        </p:nvGrpSpPr>
        <p:grpSpPr>
          <a:xfrm rot="-2700000">
            <a:off x="5277822" y="1626222"/>
            <a:ext cx="1636356" cy="1636356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72390" y="72390"/>
              <a:ext cx="6205220" cy="6205220"/>
            </a:xfrm>
            <a:custGeom>
              <a:avLst/>
              <a:gdLst/>
              <a:ahLst/>
              <a:cxnLst/>
              <a:rect l="l" t="t" r="r" b="b"/>
              <a:pathLst>
                <a:path w="6205220" h="6205220">
                  <a:moveTo>
                    <a:pt x="0" y="0"/>
                  </a:moveTo>
                  <a:lnTo>
                    <a:pt x="6205220" y="0"/>
                  </a:lnTo>
                  <a:lnTo>
                    <a:pt x="6205220" y="6205220"/>
                  </a:lnTo>
                  <a:lnTo>
                    <a:pt x="0" y="6205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6205220" y="6205220"/>
                  </a:moveTo>
                  <a:lnTo>
                    <a:pt x="6350000" y="6205220"/>
                  </a:lnTo>
                  <a:lnTo>
                    <a:pt x="6350000" y="6350000"/>
                  </a:lnTo>
                  <a:lnTo>
                    <a:pt x="6205220" y="6350000"/>
                  </a:lnTo>
                  <a:lnTo>
                    <a:pt x="6205220" y="62052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205220"/>
                  </a:lnTo>
                  <a:lnTo>
                    <a:pt x="0" y="6205220"/>
                  </a:lnTo>
                  <a:lnTo>
                    <a:pt x="0" y="144780"/>
                  </a:lnTo>
                  <a:close/>
                  <a:moveTo>
                    <a:pt x="0" y="6205220"/>
                  </a:moveTo>
                  <a:lnTo>
                    <a:pt x="144780" y="6205220"/>
                  </a:lnTo>
                  <a:lnTo>
                    <a:pt x="144780" y="6350000"/>
                  </a:lnTo>
                  <a:lnTo>
                    <a:pt x="0" y="6350000"/>
                  </a:lnTo>
                  <a:lnTo>
                    <a:pt x="0" y="6205220"/>
                  </a:lnTo>
                  <a:close/>
                  <a:moveTo>
                    <a:pt x="6205220" y="144780"/>
                  </a:moveTo>
                  <a:lnTo>
                    <a:pt x="6350000" y="144780"/>
                  </a:lnTo>
                  <a:lnTo>
                    <a:pt x="6350000" y="6205220"/>
                  </a:lnTo>
                  <a:lnTo>
                    <a:pt x="6205220" y="6205220"/>
                  </a:lnTo>
                  <a:lnTo>
                    <a:pt x="6205220" y="144780"/>
                  </a:lnTo>
                  <a:close/>
                  <a:moveTo>
                    <a:pt x="144780" y="6205220"/>
                  </a:moveTo>
                  <a:lnTo>
                    <a:pt x="6205220" y="6205220"/>
                  </a:lnTo>
                  <a:lnTo>
                    <a:pt x="6205220" y="6350000"/>
                  </a:lnTo>
                  <a:lnTo>
                    <a:pt x="144780" y="6350000"/>
                  </a:lnTo>
                  <a:lnTo>
                    <a:pt x="144780" y="6205220"/>
                  </a:lnTo>
                  <a:close/>
                  <a:moveTo>
                    <a:pt x="6205220" y="0"/>
                  </a:moveTo>
                  <a:lnTo>
                    <a:pt x="6350000" y="0"/>
                  </a:lnTo>
                  <a:lnTo>
                    <a:pt x="6350000" y="144780"/>
                  </a:lnTo>
                  <a:lnTo>
                    <a:pt x="6205220" y="144780"/>
                  </a:lnTo>
                  <a:lnTo>
                    <a:pt x="620522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205220" y="0"/>
                  </a:lnTo>
                  <a:lnTo>
                    <a:pt x="620522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86EAE9"/>
            </a:solidFill>
          </p:spPr>
        </p:sp>
      </p:grpSp>
      <p:grpSp>
        <p:nvGrpSpPr>
          <p:cNvPr id="11" name="Group 11"/>
          <p:cNvGrpSpPr/>
          <p:nvPr/>
        </p:nvGrpSpPr>
        <p:grpSpPr>
          <a:xfrm rot="-2700000">
            <a:off x="6567138" y="2915538"/>
            <a:ext cx="1636356" cy="1636356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72390" y="72390"/>
              <a:ext cx="6205220" cy="6205220"/>
            </a:xfrm>
            <a:custGeom>
              <a:avLst/>
              <a:gdLst/>
              <a:ahLst/>
              <a:cxnLst/>
              <a:rect l="l" t="t" r="r" b="b"/>
              <a:pathLst>
                <a:path w="6205220" h="6205220">
                  <a:moveTo>
                    <a:pt x="0" y="0"/>
                  </a:moveTo>
                  <a:lnTo>
                    <a:pt x="6205220" y="0"/>
                  </a:lnTo>
                  <a:lnTo>
                    <a:pt x="6205220" y="6205220"/>
                  </a:lnTo>
                  <a:lnTo>
                    <a:pt x="0" y="6205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6205220" y="6205220"/>
                  </a:moveTo>
                  <a:lnTo>
                    <a:pt x="6350000" y="6205220"/>
                  </a:lnTo>
                  <a:lnTo>
                    <a:pt x="6350000" y="6350000"/>
                  </a:lnTo>
                  <a:lnTo>
                    <a:pt x="6205220" y="6350000"/>
                  </a:lnTo>
                  <a:lnTo>
                    <a:pt x="6205220" y="62052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205220"/>
                  </a:lnTo>
                  <a:lnTo>
                    <a:pt x="0" y="6205220"/>
                  </a:lnTo>
                  <a:lnTo>
                    <a:pt x="0" y="144780"/>
                  </a:lnTo>
                  <a:close/>
                  <a:moveTo>
                    <a:pt x="0" y="6205220"/>
                  </a:moveTo>
                  <a:lnTo>
                    <a:pt x="144780" y="6205220"/>
                  </a:lnTo>
                  <a:lnTo>
                    <a:pt x="144780" y="6350000"/>
                  </a:lnTo>
                  <a:lnTo>
                    <a:pt x="0" y="6350000"/>
                  </a:lnTo>
                  <a:lnTo>
                    <a:pt x="0" y="6205220"/>
                  </a:lnTo>
                  <a:close/>
                  <a:moveTo>
                    <a:pt x="6205220" y="144780"/>
                  </a:moveTo>
                  <a:lnTo>
                    <a:pt x="6350000" y="144780"/>
                  </a:lnTo>
                  <a:lnTo>
                    <a:pt x="6350000" y="6205220"/>
                  </a:lnTo>
                  <a:lnTo>
                    <a:pt x="6205220" y="6205220"/>
                  </a:lnTo>
                  <a:lnTo>
                    <a:pt x="6205220" y="144780"/>
                  </a:lnTo>
                  <a:close/>
                  <a:moveTo>
                    <a:pt x="144780" y="6205220"/>
                  </a:moveTo>
                  <a:lnTo>
                    <a:pt x="6205220" y="6205220"/>
                  </a:lnTo>
                  <a:lnTo>
                    <a:pt x="6205220" y="6350000"/>
                  </a:lnTo>
                  <a:lnTo>
                    <a:pt x="144780" y="6350000"/>
                  </a:lnTo>
                  <a:lnTo>
                    <a:pt x="144780" y="6205220"/>
                  </a:lnTo>
                  <a:close/>
                  <a:moveTo>
                    <a:pt x="6205220" y="0"/>
                  </a:moveTo>
                  <a:lnTo>
                    <a:pt x="6350000" y="0"/>
                  </a:lnTo>
                  <a:lnTo>
                    <a:pt x="6350000" y="144780"/>
                  </a:lnTo>
                  <a:lnTo>
                    <a:pt x="6205220" y="144780"/>
                  </a:lnTo>
                  <a:lnTo>
                    <a:pt x="620522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205220" y="0"/>
                  </a:lnTo>
                  <a:lnTo>
                    <a:pt x="620522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7C9EF">
                <a:alpha val="49803"/>
              </a:srgbClr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rcRect l="363" r="1311" b="84570"/>
          <a:stretch>
            <a:fillRect/>
          </a:stretch>
        </p:blipFill>
        <p:spPr>
          <a:xfrm>
            <a:off x="-102906" y="-109386"/>
            <a:ext cx="12397811" cy="1091907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685800" y="1129825"/>
            <a:ext cx="3175000" cy="1231926"/>
            <a:chOff x="0" y="-28575"/>
            <a:chExt cx="6350000" cy="246385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28575"/>
              <a:ext cx="6350000" cy="588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7"/>
                </a:lnSpc>
              </a:pPr>
              <a:r>
                <a:rPr lang="en-US" sz="1867" spc="93" dirty="0">
                  <a:solidFill>
                    <a:srgbClr val="2C92D5"/>
                  </a:solidFill>
                  <a:latin typeface="Aileron Heavy"/>
                </a:rPr>
                <a:t>MA-ZIEL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75334"/>
              <a:ext cx="6350000" cy="16599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39"/>
                </a:lnSpc>
              </a:pPr>
              <a:r>
                <a:rPr lang="en-US" sz="1600" spc="80" dirty="0">
                  <a:solidFill>
                    <a:srgbClr val="13538A"/>
                  </a:solidFill>
                  <a:latin typeface="Aileron Regular"/>
                </a:rPr>
                <a:t>Ein </a:t>
              </a:r>
              <a:r>
                <a:rPr lang="en-US" sz="1600" spc="80" dirty="0" err="1">
                  <a:solidFill>
                    <a:srgbClr val="13538A"/>
                  </a:solidFill>
                  <a:latin typeface="Aileron Regular"/>
                </a:rPr>
                <a:t>Höhenmessgerät</a:t>
              </a:r>
              <a:r>
                <a:rPr lang="en-US" sz="1600" spc="80" dirty="0">
                  <a:solidFill>
                    <a:srgbClr val="13538A"/>
                  </a:solidFill>
                  <a:latin typeface="Aileron Regular"/>
                </a:rPr>
                <a:t> </a:t>
              </a:r>
              <a:r>
                <a:rPr lang="en-US" sz="1600" spc="80" dirty="0" err="1">
                  <a:solidFill>
                    <a:srgbClr val="13538A"/>
                  </a:solidFill>
                  <a:latin typeface="Aileron Regular"/>
                </a:rPr>
                <a:t>mit</a:t>
              </a:r>
              <a:r>
                <a:rPr lang="en-US" sz="1600" spc="80" dirty="0">
                  <a:solidFill>
                    <a:srgbClr val="13538A"/>
                  </a:solidFill>
                  <a:latin typeface="Aileron Regular"/>
                </a:rPr>
                <a:t> </a:t>
              </a:r>
              <a:r>
                <a:rPr lang="en-US" sz="1600" spc="80" dirty="0" err="1">
                  <a:solidFill>
                    <a:srgbClr val="13538A"/>
                  </a:solidFill>
                  <a:latin typeface="Aileron Regular"/>
                </a:rPr>
                <a:t>einer</a:t>
              </a:r>
              <a:r>
                <a:rPr lang="en-US" sz="1600" spc="80" dirty="0">
                  <a:solidFill>
                    <a:srgbClr val="13538A"/>
                  </a:solidFill>
                  <a:latin typeface="Aileron Regular"/>
                </a:rPr>
                <a:t> </a:t>
              </a:r>
              <a:r>
                <a:rPr lang="en-US" sz="1600" spc="80" dirty="0" err="1">
                  <a:solidFill>
                    <a:srgbClr val="13538A"/>
                  </a:solidFill>
                  <a:latin typeface="Aileron Regular"/>
                </a:rPr>
                <a:t>Messgenauigkeit</a:t>
              </a:r>
              <a:r>
                <a:rPr lang="en-US" sz="1600" spc="80" dirty="0">
                  <a:solidFill>
                    <a:srgbClr val="13538A"/>
                  </a:solidFill>
                  <a:latin typeface="Aileron Regular"/>
                </a:rPr>
                <a:t> von +/- 5 m </a:t>
              </a:r>
              <a:r>
                <a:rPr lang="en-US" sz="1600" spc="80" dirty="0" err="1">
                  <a:solidFill>
                    <a:srgbClr val="13538A"/>
                  </a:solidFill>
                  <a:latin typeface="Aileron Regular"/>
                </a:rPr>
                <a:t>zu</a:t>
              </a:r>
              <a:r>
                <a:rPr lang="en-US" sz="1600" spc="80" dirty="0">
                  <a:solidFill>
                    <a:srgbClr val="13538A"/>
                  </a:solidFill>
                  <a:latin typeface="Aileron Regular"/>
                </a:rPr>
                <a:t> </a:t>
              </a:r>
              <a:r>
                <a:rPr lang="en-US" sz="1600" spc="80" dirty="0" err="1">
                  <a:solidFill>
                    <a:srgbClr val="13538A"/>
                  </a:solidFill>
                  <a:latin typeface="Aileron Regular"/>
                </a:rPr>
                <a:t>entwickeln</a:t>
              </a:r>
              <a:endParaRPr lang="en-US" sz="1600" spc="80" dirty="0">
                <a:solidFill>
                  <a:srgbClr val="13538A"/>
                </a:solidFill>
                <a:latin typeface="Aileron Regular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85800" y="4990118"/>
            <a:ext cx="3175000" cy="1231926"/>
            <a:chOff x="0" y="-28575"/>
            <a:chExt cx="6350000" cy="2463851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28575"/>
              <a:ext cx="6350000" cy="588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7"/>
                </a:lnSpc>
              </a:pPr>
              <a:r>
                <a:rPr lang="en-US" sz="1867" spc="93" dirty="0">
                  <a:solidFill>
                    <a:srgbClr val="2C92D5"/>
                  </a:solidFill>
                  <a:latin typeface="Aileron Heavy"/>
                </a:rPr>
                <a:t>WAS ICH GELERNT HABE: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775335"/>
              <a:ext cx="6350000" cy="16599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39"/>
                </a:lnSpc>
              </a:pPr>
              <a:r>
                <a:rPr lang="en-US" sz="1600" spc="80" dirty="0">
                  <a:solidFill>
                    <a:srgbClr val="13538A"/>
                  </a:solidFill>
                  <a:latin typeface="Aileron Regular"/>
                </a:rPr>
                <a:t>Hardware </a:t>
              </a:r>
              <a:r>
                <a:rPr lang="en-US" sz="1600" spc="80" dirty="0" err="1">
                  <a:solidFill>
                    <a:srgbClr val="13538A"/>
                  </a:solidFill>
                  <a:latin typeface="Aileron Regular"/>
                </a:rPr>
                <a:t>Grundlagen</a:t>
              </a:r>
              <a:endParaRPr lang="en-US" sz="1600" spc="80" dirty="0">
                <a:solidFill>
                  <a:srgbClr val="13538A"/>
                </a:solidFill>
                <a:latin typeface="Aileron Regular"/>
              </a:endParaRPr>
            </a:p>
            <a:p>
              <a:pPr>
                <a:lnSpc>
                  <a:spcPts val="2239"/>
                </a:lnSpc>
              </a:pPr>
              <a:r>
                <a:rPr lang="en-US" sz="1600" spc="80" dirty="0">
                  <a:solidFill>
                    <a:srgbClr val="13538A"/>
                  </a:solidFill>
                  <a:latin typeface="Aileron Regular"/>
                </a:rPr>
                <a:t>Neue </a:t>
              </a:r>
              <a:r>
                <a:rPr lang="en-US" sz="1600" spc="80" dirty="0" err="1">
                  <a:solidFill>
                    <a:srgbClr val="13538A"/>
                  </a:solidFill>
                  <a:latin typeface="Aileron Regular"/>
                </a:rPr>
                <a:t>Programmiersprache</a:t>
              </a:r>
              <a:endParaRPr lang="en-US" sz="1600" spc="80" dirty="0">
                <a:solidFill>
                  <a:srgbClr val="13538A"/>
                </a:solidFill>
                <a:latin typeface="Aileron Regular"/>
              </a:endParaRPr>
            </a:p>
            <a:p>
              <a:pPr>
                <a:lnSpc>
                  <a:spcPts val="2239"/>
                </a:lnSpc>
              </a:pPr>
              <a:r>
                <a:rPr lang="en-US" sz="1600" spc="80" dirty="0" err="1">
                  <a:solidFill>
                    <a:srgbClr val="13538A"/>
                  </a:solidFill>
                  <a:latin typeface="Aileron Regular"/>
                </a:rPr>
                <a:t>Produktentwicklung</a:t>
              </a:r>
              <a:endParaRPr lang="en-US" sz="1600" spc="80" dirty="0">
                <a:solidFill>
                  <a:srgbClr val="13538A"/>
                </a:solidFill>
                <a:latin typeface="Aileron Regular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516013" y="4990118"/>
            <a:ext cx="3172460" cy="1231926"/>
            <a:chOff x="0" y="-28575"/>
            <a:chExt cx="6344920" cy="2463849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28575"/>
              <a:ext cx="6344920" cy="588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7"/>
                </a:lnSpc>
              </a:pPr>
              <a:r>
                <a:rPr lang="en-US" sz="1867" spc="93" dirty="0">
                  <a:solidFill>
                    <a:srgbClr val="2C92D5"/>
                  </a:solidFill>
                  <a:latin typeface="Aileron Heavy"/>
                </a:rPr>
                <a:t>ERWEITERUNGEN?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775334"/>
              <a:ext cx="6344920" cy="16599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39"/>
                </a:lnSpc>
              </a:pPr>
              <a:r>
                <a:rPr lang="de-DE" sz="1600" spc="80" dirty="0">
                  <a:solidFill>
                    <a:srgbClr val="13538A"/>
                  </a:solidFill>
                  <a:latin typeface="Aileron Regular"/>
                </a:rPr>
                <a:t>Ortungsspiel ähnlich wie Mr. X</a:t>
              </a:r>
            </a:p>
            <a:p>
              <a:pPr>
                <a:lnSpc>
                  <a:spcPts val="2239"/>
                </a:lnSpc>
              </a:pPr>
              <a:r>
                <a:rPr lang="de-DE" sz="1600" spc="80" dirty="0">
                  <a:solidFill>
                    <a:srgbClr val="13538A"/>
                  </a:solidFill>
                  <a:latin typeface="Aileron Regular"/>
                </a:rPr>
                <a:t>Höhenprofil erstellen lassen</a:t>
              </a:r>
            </a:p>
            <a:p>
              <a:pPr>
                <a:lnSpc>
                  <a:spcPts val="2239"/>
                </a:lnSpc>
              </a:pPr>
              <a:r>
                <a:rPr lang="de-DE" sz="1600" spc="80" dirty="0">
                  <a:solidFill>
                    <a:srgbClr val="13538A"/>
                  </a:solidFill>
                  <a:latin typeface="Aileron Regular"/>
                </a:rPr>
                <a:t>Paketlieferservice mit Drohnen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596043" y="1176062"/>
            <a:ext cx="3172460" cy="949797"/>
            <a:chOff x="0" y="-28575"/>
            <a:chExt cx="6344920" cy="1899592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28575"/>
              <a:ext cx="6344920" cy="588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7"/>
                </a:lnSpc>
              </a:pPr>
              <a:r>
                <a:rPr lang="en-US" sz="1867" spc="93" dirty="0">
                  <a:solidFill>
                    <a:srgbClr val="2C92D5"/>
                  </a:solidFill>
                  <a:latin typeface="Aileron Heavy"/>
                </a:rPr>
                <a:t>ALGORITHMEN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775334"/>
              <a:ext cx="6344920" cy="1095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39"/>
                </a:lnSpc>
              </a:pPr>
              <a:r>
                <a:rPr lang="en-US" sz="1600" spc="80" dirty="0">
                  <a:solidFill>
                    <a:srgbClr val="13538A"/>
                  </a:solidFill>
                  <a:latin typeface="Aileron Regular"/>
                </a:rPr>
                <a:t>Map Matching</a:t>
              </a:r>
            </a:p>
            <a:p>
              <a:pPr>
                <a:lnSpc>
                  <a:spcPts val="2239"/>
                </a:lnSpc>
              </a:pPr>
              <a:r>
                <a:rPr lang="de-DE" sz="1600" spc="80" dirty="0">
                  <a:solidFill>
                    <a:srgbClr val="13538A"/>
                  </a:solidFill>
                  <a:latin typeface="Aileron Regular"/>
                </a:rPr>
                <a:t>Meinen eignen Filter</a:t>
              </a:r>
            </a:p>
          </p:txBody>
        </p: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82950" y="3002162"/>
            <a:ext cx="1455290" cy="145529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685800" y="167852"/>
            <a:ext cx="7910243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43"/>
              </a:lnSpc>
            </a:pPr>
            <a:r>
              <a:rPr lang="en-US" sz="3667" b="1" spc="385" dirty="0" err="1">
                <a:solidFill>
                  <a:srgbClr val="FEFEFE"/>
                </a:solidFill>
                <a:latin typeface="Roboto Condensed"/>
              </a:rPr>
              <a:t>Fazit</a:t>
            </a:r>
            <a:endParaRPr lang="en-US" sz="3667" b="1" spc="385" dirty="0">
              <a:solidFill>
                <a:srgbClr val="FEFEFE"/>
              </a:solidFill>
              <a:latin typeface="Roboto Condensed"/>
            </a:endParaRP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79008" y="1877747"/>
            <a:ext cx="1397783" cy="1397783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302561" y="1650961"/>
            <a:ext cx="1586878" cy="1586878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539260" y="4466292"/>
            <a:ext cx="1113480" cy="111348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591878" y="2936368"/>
            <a:ext cx="1586878" cy="1586878"/>
          </a:xfrm>
          <a:prstGeom prst="rect">
            <a:avLst/>
          </a:prstGeom>
        </p:spPr>
      </p:pic>
      <p:pic>
        <p:nvPicPr>
          <p:cNvPr id="33" name="Grafik 32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3E5B01EC-6E55-4341-AF61-66DA48903E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32446" y="72308"/>
            <a:ext cx="689663" cy="72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4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 l="5054" t="5429" r="6003" b="542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5F175AA3-D070-1843-8A5E-4AA34B2613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179" r="12756"/>
          <a:stretch>
            <a:fillRect/>
          </a:stretch>
        </p:blipFill>
        <p:spPr>
          <a:xfrm>
            <a:off x="6507610" y="800825"/>
            <a:ext cx="5069667" cy="5481319"/>
          </a:xfrm>
          <a:prstGeom prst="rect">
            <a:avLst/>
          </a:prstGeom>
        </p:spPr>
      </p:pic>
      <p:pic>
        <p:nvPicPr>
          <p:cNvPr id="7" name="Grafik 6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59207C4A-9377-F44A-A067-0D5D8FF411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2446" y="72308"/>
            <a:ext cx="689663" cy="728517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6F26D22B-FFBC-1546-8AD0-0919E91C1ADA}"/>
              </a:ext>
            </a:extLst>
          </p:cNvPr>
          <p:cNvSpPr txBox="1"/>
          <p:nvPr/>
        </p:nvSpPr>
        <p:spPr>
          <a:xfrm>
            <a:off x="614723" y="3054553"/>
            <a:ext cx="6391107" cy="1077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4160"/>
              </a:lnSpc>
            </a:pPr>
            <a:r>
              <a:rPr lang="en-AU" sz="4000" dirty="0">
                <a:solidFill>
                  <a:schemeClr val="bg1"/>
                </a:solidFill>
              </a:rPr>
              <a:t>“What I cannot create </a:t>
            </a:r>
          </a:p>
          <a:p>
            <a:pPr defTabSz="609630">
              <a:lnSpc>
                <a:spcPts val="4160"/>
              </a:lnSpc>
            </a:pPr>
            <a:r>
              <a:rPr lang="en-AU" sz="4000" dirty="0">
                <a:solidFill>
                  <a:schemeClr val="bg1"/>
                </a:solidFill>
              </a:rPr>
              <a:t>  I do not understand”</a:t>
            </a:r>
            <a:endParaRPr lang="en-AU" sz="4000" spc="320" dirty="0">
              <a:solidFill>
                <a:schemeClr val="bg1"/>
              </a:solidFill>
              <a:latin typeface="Montserrat Classic"/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B41B29E9-31AD-AF40-AA18-181A794C82BC}"/>
              </a:ext>
            </a:extLst>
          </p:cNvPr>
          <p:cNvSpPr txBox="1"/>
          <p:nvPr/>
        </p:nvSpPr>
        <p:spPr>
          <a:xfrm>
            <a:off x="819685" y="812801"/>
            <a:ext cx="5016767" cy="1513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5867"/>
              </a:lnSpc>
            </a:pPr>
            <a:r>
              <a:rPr lang="en-US" sz="5334" b="1" spc="160" dirty="0">
                <a:solidFill>
                  <a:srgbClr val="F9FDFF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dumu Regular"/>
              </a:rPr>
              <a:t>Richard </a:t>
            </a:r>
          </a:p>
          <a:p>
            <a:pPr defTabSz="609630">
              <a:lnSpc>
                <a:spcPts val="5867"/>
              </a:lnSpc>
            </a:pPr>
            <a:r>
              <a:rPr lang="en-US" sz="5334" b="1" spc="160" dirty="0">
                <a:solidFill>
                  <a:srgbClr val="F9FDFF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dumu Regular"/>
              </a:rPr>
              <a:t>Feynman</a:t>
            </a:r>
          </a:p>
        </p:txBody>
      </p:sp>
    </p:spTree>
    <p:extLst>
      <p:ext uri="{BB962C8B-B14F-4D97-AF65-F5344CB8AC3E}">
        <p14:creationId xmlns:p14="http://schemas.microsoft.com/office/powerpoint/2010/main" val="304209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1CB1211-93E4-E64C-854F-BDAA32100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5502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740811" y="2472666"/>
            <a:ext cx="2620901" cy="262090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1420461" y="982521"/>
            <a:ext cx="5486400" cy="5486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363" r="1311" b="84570"/>
          <a:stretch>
            <a:fillRect/>
          </a:stretch>
        </p:blipFill>
        <p:spPr>
          <a:xfrm>
            <a:off x="-102906" y="-109386"/>
            <a:ext cx="12397811" cy="109190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85800" y="167852"/>
            <a:ext cx="7910243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4143"/>
              </a:lnSpc>
            </a:pPr>
            <a:r>
              <a:rPr lang="en-US" sz="3667" b="1" spc="385">
                <a:solidFill>
                  <a:srgbClr val="FEFEFE"/>
                </a:solidFill>
                <a:latin typeface="Roboto Condensed"/>
              </a:rPr>
              <a:t>QUELLENANGABE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66121" y="1259759"/>
            <a:ext cx="3570283" cy="104558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60849" y="6231937"/>
            <a:ext cx="11461261" cy="37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30">
              <a:lnSpc>
                <a:spcPts val="1450"/>
              </a:lnSpc>
            </a:pPr>
            <a:r>
              <a:rPr lang="en-US" sz="1000" spc="105">
                <a:solidFill>
                  <a:srgbClr val="010101"/>
                </a:solidFill>
                <a:latin typeface="Roboto"/>
              </a:rPr>
              <a:t>Abteilung MN | Riccardo Feingold</a:t>
            </a:r>
          </a:p>
          <a:p>
            <a:pPr algn="r" defTabSz="609630">
              <a:lnSpc>
                <a:spcPts val="1450"/>
              </a:lnSpc>
            </a:pPr>
            <a:r>
              <a:rPr lang="en-US" sz="1000" spc="105">
                <a:solidFill>
                  <a:srgbClr val="010101"/>
                </a:solidFill>
                <a:latin typeface="Roboto"/>
              </a:rPr>
              <a:t>Klasse M20c</a:t>
            </a:r>
          </a:p>
        </p:txBody>
      </p:sp>
      <p:pic>
        <p:nvPicPr>
          <p:cNvPr id="8" name="Grafik 7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B9A4EC51-B21C-B042-A232-6DE5953500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2446" y="72308"/>
            <a:ext cx="689663" cy="72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71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6A51992-08C3-F644-B1EB-0A98304EC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fik 3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DB9160AE-A10E-9741-92BB-E25C4D852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2446" y="72308"/>
            <a:ext cx="689663" cy="72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38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fik 25" descr="Ein Bild, das Computer enthält.&#10;&#10;Automatisch generierte Beschreibung">
            <a:extLst>
              <a:ext uri="{FF2B5EF4-FFF2-40B4-BE49-F238E27FC236}">
                <a16:creationId xmlns:a16="http://schemas.microsoft.com/office/drawing/2014/main" id="{CC398619-AD0D-1F4A-830B-37B7E494DF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97"/>
          <a:stretch/>
        </p:blipFill>
        <p:spPr>
          <a:xfrm>
            <a:off x="397096" y="2065299"/>
            <a:ext cx="3810000" cy="3261485"/>
          </a:xfrm>
          <a:prstGeom prst="rect">
            <a:avLst/>
          </a:prstGeom>
          <a:solidFill>
            <a:srgbClr val="F2FBFF"/>
          </a:solidFill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l="363" r="1311" b="84570"/>
          <a:stretch>
            <a:fillRect/>
          </a:stretch>
        </p:blipFill>
        <p:spPr>
          <a:xfrm>
            <a:off x="-102906" y="-109386"/>
            <a:ext cx="12397811" cy="109190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463896" y="2799681"/>
            <a:ext cx="4368609" cy="360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856"/>
              </a:lnSpc>
            </a:pPr>
            <a:r>
              <a:rPr lang="en-US" sz="2400" b="1" spc="59" dirty="0">
                <a:solidFill>
                  <a:srgbClr val="244357"/>
                </a:solidFill>
                <a:latin typeface="Roboto Condensed"/>
              </a:rPr>
              <a:t>GPS MODUL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63896" y="5685934"/>
            <a:ext cx="4368609" cy="360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856"/>
              </a:lnSpc>
            </a:pPr>
            <a:r>
              <a:rPr lang="en-US" sz="2400" b="1" spc="59" dirty="0">
                <a:solidFill>
                  <a:srgbClr val="244357"/>
                </a:solidFill>
                <a:latin typeface="Roboto Condensed"/>
              </a:rPr>
              <a:t>BAROMETER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692400" y="3479179"/>
            <a:ext cx="1911601" cy="2206754"/>
          </a:xfrm>
          <a:prstGeom prst="rect">
            <a:avLst/>
          </a:prstGeom>
          <a:effectLst>
            <a:outerShdw blurRad="38100" dist="50800" dir="5400000" algn="ctr" rotWithShape="0">
              <a:schemeClr val="tx1">
                <a:alpha val="36000"/>
              </a:scheme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685801" y="176219"/>
            <a:ext cx="7037467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4143"/>
              </a:lnSpc>
            </a:pPr>
            <a:r>
              <a:rPr lang="en-US" sz="3667" b="1" spc="385" dirty="0">
                <a:solidFill>
                  <a:srgbClr val="FEFEFE"/>
                </a:solidFill>
                <a:latin typeface="Roboto Condensed"/>
              </a:rPr>
              <a:t>Map Matching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7140" y="6231937"/>
            <a:ext cx="11004969" cy="37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30">
              <a:lnSpc>
                <a:spcPts val="1450"/>
              </a:lnSpc>
            </a:pPr>
            <a:r>
              <a:rPr lang="en-US" sz="1000" spc="105" dirty="0" err="1">
                <a:solidFill>
                  <a:srgbClr val="244357"/>
                </a:solidFill>
                <a:latin typeface="Roboto"/>
              </a:rPr>
              <a:t>Abteilung</a:t>
            </a:r>
            <a:r>
              <a:rPr lang="en-US" sz="1000" spc="105" dirty="0">
                <a:solidFill>
                  <a:srgbClr val="244357"/>
                </a:solidFill>
                <a:latin typeface="Roboto"/>
              </a:rPr>
              <a:t> MN | Riccardo Feingold</a:t>
            </a:r>
          </a:p>
          <a:p>
            <a:pPr algn="r" defTabSz="609630">
              <a:lnSpc>
                <a:spcPts val="1450"/>
              </a:lnSpc>
            </a:pPr>
            <a:r>
              <a:rPr lang="en-US" sz="1000" spc="105" dirty="0" err="1">
                <a:solidFill>
                  <a:srgbClr val="244357"/>
                </a:solidFill>
                <a:latin typeface="Roboto"/>
              </a:rPr>
              <a:t>Klasse</a:t>
            </a:r>
            <a:r>
              <a:rPr lang="en-US" sz="1000" spc="105" dirty="0">
                <a:solidFill>
                  <a:srgbClr val="244357"/>
                </a:solidFill>
                <a:latin typeface="Roboto"/>
              </a:rPr>
              <a:t> M20c</a:t>
            </a:r>
          </a:p>
        </p:txBody>
      </p:sp>
      <p:sp>
        <p:nvSpPr>
          <p:cNvPr id="39" name="TextBox 7">
            <a:extLst>
              <a:ext uri="{FF2B5EF4-FFF2-40B4-BE49-F238E27FC236}">
                <a16:creationId xmlns:a16="http://schemas.microsoft.com/office/drawing/2014/main" id="{89FF2B5B-D657-9844-AF31-9C29D49CDCFA}"/>
              </a:ext>
            </a:extLst>
          </p:cNvPr>
          <p:cNvSpPr txBox="1"/>
          <p:nvPr/>
        </p:nvSpPr>
        <p:spPr>
          <a:xfrm>
            <a:off x="6604000" y="1573382"/>
            <a:ext cx="4538921" cy="348942"/>
          </a:xfrm>
          <a:prstGeom prst="rect">
            <a:avLst/>
          </a:prstGeom>
          <a:solidFill>
            <a:srgbClr val="F2FBFF"/>
          </a:solidFill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2856"/>
              </a:lnSpc>
            </a:pPr>
            <a:r>
              <a:rPr lang="en-US" sz="2400" b="1" spc="59" dirty="0">
                <a:solidFill>
                  <a:srgbClr val="244357"/>
                </a:solidFill>
                <a:latin typeface="Roboto Condensed"/>
              </a:rPr>
              <a:t>Position: 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7.358523, 46.909832</a:t>
            </a:r>
          </a:p>
        </p:txBody>
      </p:sp>
      <p:pic>
        <p:nvPicPr>
          <p:cNvPr id="42" name="Grafik 41" descr="Ein Bild, das Computer enthält.&#10;&#10;Automatisch generierte Beschreibung">
            <a:extLst>
              <a:ext uri="{FF2B5EF4-FFF2-40B4-BE49-F238E27FC236}">
                <a16:creationId xmlns:a16="http://schemas.microsoft.com/office/drawing/2014/main" id="{DF511C98-C518-A446-A2DA-CB74BE7D54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96" y="1516784"/>
            <a:ext cx="3810000" cy="3810000"/>
          </a:xfrm>
          <a:prstGeom prst="rect">
            <a:avLst/>
          </a:prstGeom>
          <a:solidFill>
            <a:srgbClr val="F2FBFF"/>
          </a:solidFill>
        </p:spPr>
      </p:pic>
      <p:sp>
        <p:nvSpPr>
          <p:cNvPr id="43" name="TextBox 7">
            <a:extLst>
              <a:ext uri="{FF2B5EF4-FFF2-40B4-BE49-F238E27FC236}">
                <a16:creationId xmlns:a16="http://schemas.microsoft.com/office/drawing/2014/main" id="{AFEDCDC2-06CA-BD4F-8741-E7EC1BE4C81C}"/>
              </a:ext>
            </a:extLst>
          </p:cNvPr>
          <p:cNvSpPr txBox="1"/>
          <p:nvPr/>
        </p:nvSpPr>
        <p:spPr>
          <a:xfrm>
            <a:off x="6604000" y="1573382"/>
            <a:ext cx="4560186" cy="348942"/>
          </a:xfrm>
          <a:prstGeom prst="rect">
            <a:avLst/>
          </a:prstGeom>
          <a:solidFill>
            <a:srgbClr val="F2FBFF"/>
          </a:solidFill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2856"/>
              </a:lnSpc>
            </a:pPr>
            <a:r>
              <a:rPr lang="en-US" sz="2400" b="1" spc="59" dirty="0">
                <a:solidFill>
                  <a:srgbClr val="244357"/>
                </a:solidFill>
                <a:latin typeface="Roboto Condensed"/>
              </a:rPr>
              <a:t>Position: 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7.358523, 46.909824</a:t>
            </a:r>
          </a:p>
        </p:txBody>
      </p:sp>
      <p:pic>
        <p:nvPicPr>
          <p:cNvPr id="46" name="Grafik 45" descr="Ein Bild, das Elektronik, Computer enthält.&#10;&#10;Automatisch generierte Beschreibung">
            <a:extLst>
              <a:ext uri="{FF2B5EF4-FFF2-40B4-BE49-F238E27FC236}">
                <a16:creationId xmlns:a16="http://schemas.microsoft.com/office/drawing/2014/main" id="{B5645CF0-6277-5F4B-B84B-BA2CAC7506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16800"/>
            <a:ext cx="3810000" cy="3810000"/>
          </a:xfrm>
          <a:prstGeom prst="rect">
            <a:avLst/>
          </a:prstGeom>
          <a:solidFill>
            <a:srgbClr val="F2FBFF"/>
          </a:solidFill>
        </p:spPr>
      </p:pic>
      <p:pic>
        <p:nvPicPr>
          <p:cNvPr id="52" name="Grafik 51" descr="Ein Bild, das Elektronik, Computer enthält.&#10;&#10;Automatisch generierte Beschreibung">
            <a:extLst>
              <a:ext uri="{FF2B5EF4-FFF2-40B4-BE49-F238E27FC236}">
                <a16:creationId xmlns:a16="http://schemas.microsoft.com/office/drawing/2014/main" id="{99E13239-8480-6642-9B9B-BE42892B77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16800"/>
            <a:ext cx="3810000" cy="3810000"/>
          </a:xfrm>
          <a:prstGeom prst="rect">
            <a:avLst/>
          </a:prstGeom>
          <a:solidFill>
            <a:srgbClr val="F2FBFF"/>
          </a:solidFill>
        </p:spPr>
      </p:pic>
      <p:sp>
        <p:nvSpPr>
          <p:cNvPr id="47" name="TextBox 7">
            <a:extLst>
              <a:ext uri="{FF2B5EF4-FFF2-40B4-BE49-F238E27FC236}">
                <a16:creationId xmlns:a16="http://schemas.microsoft.com/office/drawing/2014/main" id="{FC27877E-B24E-464E-B884-03BCA3931B81}"/>
              </a:ext>
            </a:extLst>
          </p:cNvPr>
          <p:cNvSpPr txBox="1"/>
          <p:nvPr/>
        </p:nvSpPr>
        <p:spPr>
          <a:xfrm>
            <a:off x="6604000" y="1573382"/>
            <a:ext cx="4538921" cy="348942"/>
          </a:xfrm>
          <a:prstGeom prst="rect">
            <a:avLst/>
          </a:prstGeom>
          <a:solidFill>
            <a:srgbClr val="F2FBFF"/>
          </a:solidFill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2856"/>
              </a:lnSpc>
            </a:pPr>
            <a:r>
              <a:rPr lang="en-US" sz="2400" b="1" spc="59" dirty="0">
                <a:solidFill>
                  <a:srgbClr val="244357"/>
                </a:solidFill>
                <a:latin typeface="Roboto Condensed"/>
              </a:rPr>
              <a:t>Position: 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7.35852, 46.909797</a:t>
            </a:r>
          </a:p>
        </p:txBody>
      </p:sp>
      <p:sp>
        <p:nvSpPr>
          <p:cNvPr id="53" name="TextBox 7">
            <a:extLst>
              <a:ext uri="{FF2B5EF4-FFF2-40B4-BE49-F238E27FC236}">
                <a16:creationId xmlns:a16="http://schemas.microsoft.com/office/drawing/2014/main" id="{C7FD1F1E-7CEB-E640-B9EA-C8D944D6328B}"/>
              </a:ext>
            </a:extLst>
          </p:cNvPr>
          <p:cNvSpPr txBox="1"/>
          <p:nvPr/>
        </p:nvSpPr>
        <p:spPr>
          <a:xfrm>
            <a:off x="6604000" y="1573382"/>
            <a:ext cx="4368609" cy="360163"/>
          </a:xfrm>
          <a:prstGeom prst="rect">
            <a:avLst/>
          </a:prstGeom>
          <a:solidFill>
            <a:srgbClr val="F2FBFF"/>
          </a:solidFill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856"/>
              </a:lnSpc>
            </a:pPr>
            <a:r>
              <a:rPr lang="en-US" sz="2400" b="1" spc="59" dirty="0">
                <a:solidFill>
                  <a:srgbClr val="244357"/>
                </a:solidFill>
                <a:latin typeface="Roboto Condensed"/>
              </a:rPr>
              <a:t>Position: 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7.35854, 46.909798</a:t>
            </a:r>
          </a:p>
        </p:txBody>
      </p:sp>
      <p:sp>
        <p:nvSpPr>
          <p:cNvPr id="54" name="TextBox 7">
            <a:extLst>
              <a:ext uri="{FF2B5EF4-FFF2-40B4-BE49-F238E27FC236}">
                <a16:creationId xmlns:a16="http://schemas.microsoft.com/office/drawing/2014/main" id="{1621903D-8254-3B47-80FC-71314172DEC7}"/>
              </a:ext>
            </a:extLst>
          </p:cNvPr>
          <p:cNvSpPr txBox="1"/>
          <p:nvPr/>
        </p:nvSpPr>
        <p:spPr>
          <a:xfrm>
            <a:off x="6604000" y="1968835"/>
            <a:ext cx="4602716" cy="348942"/>
          </a:xfrm>
          <a:prstGeom prst="rect">
            <a:avLst/>
          </a:prstGeom>
          <a:solidFill>
            <a:srgbClr val="F2FBFF"/>
          </a:solidFill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2856"/>
              </a:lnSpc>
            </a:pPr>
            <a:r>
              <a:rPr lang="de-DE" sz="2400" b="1" spc="59" dirty="0">
                <a:solidFill>
                  <a:srgbClr val="244357"/>
                </a:solidFill>
                <a:latin typeface="Roboto Condensed"/>
              </a:rPr>
              <a:t>Fixpunkt</a:t>
            </a:r>
            <a:r>
              <a:rPr lang="en-US" sz="2400" b="1" spc="59" dirty="0">
                <a:solidFill>
                  <a:srgbClr val="244357"/>
                </a:solidFill>
                <a:latin typeface="Roboto Condensed"/>
              </a:rPr>
              <a:t>: 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7.358513, 46.909774</a:t>
            </a:r>
          </a:p>
        </p:txBody>
      </p:sp>
      <p:sp>
        <p:nvSpPr>
          <p:cNvPr id="72" name="TextBox 7">
            <a:extLst>
              <a:ext uri="{FF2B5EF4-FFF2-40B4-BE49-F238E27FC236}">
                <a16:creationId xmlns:a16="http://schemas.microsoft.com/office/drawing/2014/main" id="{226032C7-587E-5648-A9F3-CB6A8B6D476B}"/>
              </a:ext>
            </a:extLst>
          </p:cNvPr>
          <p:cNvSpPr txBox="1"/>
          <p:nvPr/>
        </p:nvSpPr>
        <p:spPr>
          <a:xfrm>
            <a:off x="6604000" y="3768831"/>
            <a:ext cx="4368609" cy="360163"/>
          </a:xfrm>
          <a:prstGeom prst="rect">
            <a:avLst/>
          </a:prstGeom>
          <a:solidFill>
            <a:srgbClr val="F2FBFF"/>
          </a:solidFill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856"/>
              </a:lnSpc>
            </a:pPr>
            <a:r>
              <a:rPr lang="de-DE" sz="2400" b="1" spc="59" dirty="0">
                <a:solidFill>
                  <a:srgbClr val="244357"/>
                </a:solidFill>
                <a:latin typeface="Roboto Condensed"/>
              </a:rPr>
              <a:t>Höhe</a:t>
            </a:r>
            <a:r>
              <a:rPr lang="en-US" sz="2400" b="1" spc="59" dirty="0">
                <a:solidFill>
                  <a:srgbClr val="244357"/>
                </a:solidFill>
                <a:latin typeface="Roboto Condensed"/>
              </a:rPr>
              <a:t>: 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499 </a:t>
            </a:r>
            <a:r>
              <a:rPr lang="en-US" sz="2400" spc="59" dirty="0" err="1">
                <a:solidFill>
                  <a:srgbClr val="244357"/>
                </a:solidFill>
                <a:latin typeface="Roboto Condensed"/>
              </a:rPr>
              <a:t>m.ü.M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.</a:t>
            </a:r>
          </a:p>
        </p:txBody>
      </p:sp>
      <p:sp>
        <p:nvSpPr>
          <p:cNvPr id="56" name="TextBox 7">
            <a:extLst>
              <a:ext uri="{FF2B5EF4-FFF2-40B4-BE49-F238E27FC236}">
                <a16:creationId xmlns:a16="http://schemas.microsoft.com/office/drawing/2014/main" id="{399EE60D-49A6-DD4B-9A26-C98A8F3FB4D0}"/>
              </a:ext>
            </a:extLst>
          </p:cNvPr>
          <p:cNvSpPr txBox="1"/>
          <p:nvPr/>
        </p:nvSpPr>
        <p:spPr>
          <a:xfrm>
            <a:off x="6604000" y="3768831"/>
            <a:ext cx="4368609" cy="360163"/>
          </a:xfrm>
          <a:prstGeom prst="rect">
            <a:avLst/>
          </a:prstGeom>
          <a:solidFill>
            <a:srgbClr val="F2FBFF"/>
          </a:solidFill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856"/>
              </a:lnSpc>
            </a:pPr>
            <a:r>
              <a:rPr lang="de-DE" sz="2400" b="1" spc="59" dirty="0">
                <a:solidFill>
                  <a:srgbClr val="244357"/>
                </a:solidFill>
                <a:latin typeface="Roboto Condensed"/>
              </a:rPr>
              <a:t>Höhe</a:t>
            </a:r>
            <a:r>
              <a:rPr lang="en-US" sz="2400" b="1" spc="59" dirty="0">
                <a:solidFill>
                  <a:srgbClr val="244357"/>
                </a:solidFill>
                <a:latin typeface="Roboto Condensed"/>
              </a:rPr>
              <a:t>: 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500 </a:t>
            </a:r>
            <a:r>
              <a:rPr lang="en-US" sz="2400" spc="59" dirty="0" err="1">
                <a:solidFill>
                  <a:srgbClr val="244357"/>
                </a:solidFill>
                <a:latin typeface="Roboto Condensed"/>
              </a:rPr>
              <a:t>m.ü.M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.</a:t>
            </a:r>
          </a:p>
        </p:txBody>
      </p:sp>
      <p:sp>
        <p:nvSpPr>
          <p:cNvPr id="57" name="TextBox 7">
            <a:extLst>
              <a:ext uri="{FF2B5EF4-FFF2-40B4-BE49-F238E27FC236}">
                <a16:creationId xmlns:a16="http://schemas.microsoft.com/office/drawing/2014/main" id="{A48DDEB7-80D6-BC4B-9421-76D2DC2D8A52}"/>
              </a:ext>
            </a:extLst>
          </p:cNvPr>
          <p:cNvSpPr txBox="1"/>
          <p:nvPr/>
        </p:nvSpPr>
        <p:spPr>
          <a:xfrm>
            <a:off x="6604000" y="3768831"/>
            <a:ext cx="4368609" cy="360163"/>
          </a:xfrm>
          <a:prstGeom prst="rect">
            <a:avLst/>
          </a:prstGeom>
          <a:solidFill>
            <a:srgbClr val="F2FBFF"/>
          </a:solidFill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856"/>
              </a:lnSpc>
            </a:pPr>
            <a:r>
              <a:rPr lang="de-DE" sz="2400" b="1" spc="59" dirty="0">
                <a:solidFill>
                  <a:srgbClr val="244357"/>
                </a:solidFill>
                <a:latin typeface="Roboto Condensed"/>
              </a:rPr>
              <a:t>Höhe</a:t>
            </a:r>
            <a:r>
              <a:rPr lang="en-US" sz="2400" b="1" spc="59" dirty="0">
                <a:solidFill>
                  <a:srgbClr val="244357"/>
                </a:solidFill>
                <a:latin typeface="Roboto Condensed"/>
              </a:rPr>
              <a:t>: 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501 </a:t>
            </a:r>
            <a:r>
              <a:rPr lang="en-US" sz="2400" spc="59" dirty="0" err="1">
                <a:solidFill>
                  <a:srgbClr val="244357"/>
                </a:solidFill>
                <a:latin typeface="Roboto Condensed"/>
              </a:rPr>
              <a:t>m.ü.M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.</a:t>
            </a:r>
          </a:p>
        </p:txBody>
      </p:sp>
      <p:sp>
        <p:nvSpPr>
          <p:cNvPr id="58" name="TextBox 7">
            <a:extLst>
              <a:ext uri="{FF2B5EF4-FFF2-40B4-BE49-F238E27FC236}">
                <a16:creationId xmlns:a16="http://schemas.microsoft.com/office/drawing/2014/main" id="{9A0F7558-8D8F-A448-B345-FF58569E9A0B}"/>
              </a:ext>
            </a:extLst>
          </p:cNvPr>
          <p:cNvSpPr txBox="1"/>
          <p:nvPr/>
        </p:nvSpPr>
        <p:spPr>
          <a:xfrm>
            <a:off x="6604000" y="3768831"/>
            <a:ext cx="4368609" cy="360163"/>
          </a:xfrm>
          <a:prstGeom prst="rect">
            <a:avLst/>
          </a:prstGeom>
          <a:solidFill>
            <a:srgbClr val="F2FBFF"/>
          </a:solidFill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856"/>
              </a:lnSpc>
            </a:pPr>
            <a:r>
              <a:rPr lang="de-DE" sz="2400" b="1" spc="59" dirty="0">
                <a:solidFill>
                  <a:srgbClr val="244357"/>
                </a:solidFill>
                <a:latin typeface="Roboto Condensed"/>
              </a:rPr>
              <a:t>Höhe</a:t>
            </a:r>
            <a:r>
              <a:rPr lang="en-US" sz="2400" b="1" spc="59" dirty="0">
                <a:solidFill>
                  <a:srgbClr val="244357"/>
                </a:solidFill>
                <a:latin typeface="Roboto Condensed"/>
              </a:rPr>
              <a:t>: 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503 </a:t>
            </a:r>
            <a:r>
              <a:rPr lang="en-US" sz="2400" spc="59" dirty="0" err="1">
                <a:solidFill>
                  <a:srgbClr val="244357"/>
                </a:solidFill>
                <a:latin typeface="Roboto Condensed"/>
              </a:rPr>
              <a:t>m.ü.M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.</a:t>
            </a:r>
          </a:p>
        </p:txBody>
      </p:sp>
      <p:sp>
        <p:nvSpPr>
          <p:cNvPr id="59" name="TextBox 7">
            <a:extLst>
              <a:ext uri="{FF2B5EF4-FFF2-40B4-BE49-F238E27FC236}">
                <a16:creationId xmlns:a16="http://schemas.microsoft.com/office/drawing/2014/main" id="{DA4FCC71-D431-204D-8289-B896E7536317}"/>
              </a:ext>
            </a:extLst>
          </p:cNvPr>
          <p:cNvSpPr txBox="1"/>
          <p:nvPr/>
        </p:nvSpPr>
        <p:spPr>
          <a:xfrm>
            <a:off x="6604000" y="1573382"/>
            <a:ext cx="4623981" cy="348942"/>
          </a:xfrm>
          <a:prstGeom prst="rect">
            <a:avLst/>
          </a:prstGeom>
          <a:solidFill>
            <a:srgbClr val="F2FBFF"/>
          </a:solidFill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2856"/>
              </a:lnSpc>
            </a:pPr>
            <a:r>
              <a:rPr lang="en-US" sz="2400" b="1" spc="59" dirty="0">
                <a:solidFill>
                  <a:srgbClr val="7ED857"/>
                </a:solidFill>
                <a:latin typeface="Roboto Condensed"/>
              </a:rPr>
              <a:t>Position:</a:t>
            </a:r>
            <a:r>
              <a:rPr lang="en-US" sz="2400" b="1" spc="59" dirty="0">
                <a:solidFill>
                  <a:srgbClr val="244357"/>
                </a:solidFill>
                <a:latin typeface="Roboto Condensed"/>
              </a:rPr>
              <a:t> 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7.358513, 46.909774</a:t>
            </a:r>
          </a:p>
        </p:txBody>
      </p:sp>
      <p:sp>
        <p:nvSpPr>
          <p:cNvPr id="60" name="TextBox 7">
            <a:extLst>
              <a:ext uri="{FF2B5EF4-FFF2-40B4-BE49-F238E27FC236}">
                <a16:creationId xmlns:a16="http://schemas.microsoft.com/office/drawing/2014/main" id="{B196E827-EF93-5743-8FFE-62F7840ECE92}"/>
              </a:ext>
            </a:extLst>
          </p:cNvPr>
          <p:cNvSpPr txBox="1"/>
          <p:nvPr/>
        </p:nvSpPr>
        <p:spPr>
          <a:xfrm>
            <a:off x="6604000" y="4153922"/>
            <a:ext cx="4368609" cy="360163"/>
          </a:xfrm>
          <a:prstGeom prst="rect">
            <a:avLst/>
          </a:prstGeom>
          <a:solidFill>
            <a:srgbClr val="F2FBFF"/>
          </a:solidFill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856"/>
              </a:lnSpc>
            </a:pPr>
            <a:r>
              <a:rPr lang="de-DE" sz="2400" b="1" spc="59" dirty="0">
                <a:solidFill>
                  <a:srgbClr val="244357"/>
                </a:solidFill>
                <a:latin typeface="Roboto Condensed"/>
              </a:rPr>
              <a:t>Fixpunkt</a:t>
            </a:r>
            <a:r>
              <a:rPr lang="en-US" sz="2400" b="1" spc="59" dirty="0">
                <a:solidFill>
                  <a:srgbClr val="244357"/>
                </a:solidFill>
                <a:latin typeface="Roboto Condensed"/>
              </a:rPr>
              <a:t>: 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506 </a:t>
            </a:r>
            <a:r>
              <a:rPr lang="en-US" sz="2400" spc="59" dirty="0" err="1">
                <a:solidFill>
                  <a:srgbClr val="244357"/>
                </a:solidFill>
                <a:latin typeface="Roboto Condensed"/>
              </a:rPr>
              <a:t>m.ü.M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.</a:t>
            </a:r>
          </a:p>
        </p:txBody>
      </p:sp>
      <p:sp>
        <p:nvSpPr>
          <p:cNvPr id="66" name="TextBox 7">
            <a:extLst>
              <a:ext uri="{FF2B5EF4-FFF2-40B4-BE49-F238E27FC236}">
                <a16:creationId xmlns:a16="http://schemas.microsoft.com/office/drawing/2014/main" id="{1D4BD92D-0549-B249-9E79-18D067DF05A9}"/>
              </a:ext>
            </a:extLst>
          </p:cNvPr>
          <p:cNvSpPr txBox="1"/>
          <p:nvPr/>
        </p:nvSpPr>
        <p:spPr>
          <a:xfrm>
            <a:off x="6604000" y="3768831"/>
            <a:ext cx="4368609" cy="360163"/>
          </a:xfrm>
          <a:prstGeom prst="rect">
            <a:avLst/>
          </a:prstGeom>
          <a:solidFill>
            <a:srgbClr val="F2FBFF"/>
          </a:solidFill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856"/>
              </a:lnSpc>
            </a:pPr>
            <a:r>
              <a:rPr lang="de-DE" sz="2400" b="1" spc="59" dirty="0">
                <a:solidFill>
                  <a:srgbClr val="92D050"/>
                </a:solidFill>
                <a:latin typeface="Roboto Condensed"/>
              </a:rPr>
              <a:t>Höhe</a:t>
            </a:r>
            <a:r>
              <a:rPr lang="en-US" sz="2400" b="1" spc="59" dirty="0">
                <a:solidFill>
                  <a:srgbClr val="92D050"/>
                </a:solidFill>
                <a:latin typeface="Roboto Condensed"/>
              </a:rPr>
              <a:t>:</a:t>
            </a:r>
            <a:r>
              <a:rPr lang="en-US" sz="2400" b="1" spc="59" dirty="0">
                <a:solidFill>
                  <a:srgbClr val="244357"/>
                </a:solidFill>
                <a:latin typeface="Roboto Condensed"/>
              </a:rPr>
              <a:t> 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506 </a:t>
            </a:r>
            <a:r>
              <a:rPr lang="en-US" sz="2400" spc="59" dirty="0" err="1">
                <a:solidFill>
                  <a:srgbClr val="244357"/>
                </a:solidFill>
                <a:latin typeface="Roboto Condensed"/>
              </a:rPr>
              <a:t>m.ü.M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.</a:t>
            </a:r>
          </a:p>
        </p:txBody>
      </p:sp>
      <p:pic>
        <p:nvPicPr>
          <p:cNvPr id="65" name="Grafik 6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16945577-D044-C146-8ED7-239F5A1164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0" y="4574089"/>
            <a:ext cx="3751063" cy="1942858"/>
          </a:xfrm>
          <a:prstGeom prst="rect">
            <a:avLst/>
          </a:prstGeom>
        </p:spPr>
      </p:pic>
      <p:pic>
        <p:nvPicPr>
          <p:cNvPr id="68" name="Grafik 67" descr="Ein Bild, das Elektronik, Computer enthält.&#10;&#10;Automatisch generierte Beschreibung">
            <a:extLst>
              <a:ext uri="{FF2B5EF4-FFF2-40B4-BE49-F238E27FC236}">
                <a16:creationId xmlns:a16="http://schemas.microsoft.com/office/drawing/2014/main" id="{61E4B79E-3905-9448-83AF-2E0206CC25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16800"/>
            <a:ext cx="3810000" cy="3810000"/>
          </a:xfrm>
          <a:prstGeom prst="rect">
            <a:avLst/>
          </a:prstGeom>
          <a:solidFill>
            <a:srgbClr val="F2FBFF"/>
          </a:solidFill>
        </p:spPr>
      </p:pic>
      <p:sp>
        <p:nvSpPr>
          <p:cNvPr id="69" name="TextBox 7">
            <a:extLst>
              <a:ext uri="{FF2B5EF4-FFF2-40B4-BE49-F238E27FC236}">
                <a16:creationId xmlns:a16="http://schemas.microsoft.com/office/drawing/2014/main" id="{CAE92490-AA29-E24C-AD03-8BCA9B5B3897}"/>
              </a:ext>
            </a:extLst>
          </p:cNvPr>
          <p:cNvSpPr txBox="1"/>
          <p:nvPr/>
        </p:nvSpPr>
        <p:spPr>
          <a:xfrm>
            <a:off x="6604000" y="3768831"/>
            <a:ext cx="4368609" cy="360163"/>
          </a:xfrm>
          <a:prstGeom prst="rect">
            <a:avLst/>
          </a:prstGeom>
          <a:solidFill>
            <a:srgbClr val="F2FBFF"/>
          </a:solidFill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856"/>
              </a:lnSpc>
            </a:pPr>
            <a:r>
              <a:rPr lang="de-DE" sz="2400" b="1" spc="59" dirty="0">
                <a:solidFill>
                  <a:srgbClr val="244357"/>
                </a:solidFill>
                <a:latin typeface="Roboto Condensed"/>
              </a:rPr>
              <a:t>Höhe</a:t>
            </a:r>
            <a:r>
              <a:rPr lang="en-US" sz="2400" b="1" spc="59" dirty="0">
                <a:solidFill>
                  <a:srgbClr val="244357"/>
                </a:solidFill>
                <a:latin typeface="Roboto Condensed"/>
              </a:rPr>
              <a:t>: 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507 </a:t>
            </a:r>
            <a:r>
              <a:rPr lang="en-US" sz="2400" spc="59" dirty="0" err="1">
                <a:solidFill>
                  <a:srgbClr val="244357"/>
                </a:solidFill>
                <a:latin typeface="Roboto Condensed"/>
              </a:rPr>
              <a:t>m.ü.M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.</a:t>
            </a:r>
          </a:p>
        </p:txBody>
      </p:sp>
      <p:sp>
        <p:nvSpPr>
          <p:cNvPr id="70" name="TextBox 7">
            <a:extLst>
              <a:ext uri="{FF2B5EF4-FFF2-40B4-BE49-F238E27FC236}">
                <a16:creationId xmlns:a16="http://schemas.microsoft.com/office/drawing/2014/main" id="{14594404-A567-7847-A1E9-0E7955960C0D}"/>
              </a:ext>
            </a:extLst>
          </p:cNvPr>
          <p:cNvSpPr txBox="1"/>
          <p:nvPr/>
        </p:nvSpPr>
        <p:spPr>
          <a:xfrm>
            <a:off x="6604000" y="1573382"/>
            <a:ext cx="4602716" cy="348942"/>
          </a:xfrm>
          <a:prstGeom prst="rect">
            <a:avLst/>
          </a:prstGeom>
          <a:solidFill>
            <a:srgbClr val="F2FBFF"/>
          </a:solidFill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2856"/>
              </a:lnSpc>
            </a:pPr>
            <a:r>
              <a:rPr lang="en-US" sz="2400" b="1" spc="59" dirty="0">
                <a:solidFill>
                  <a:srgbClr val="244357"/>
                </a:solidFill>
                <a:latin typeface="Roboto Condensed"/>
              </a:rPr>
              <a:t>Position: 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7.358515, 46.909776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4800475" y="1287061"/>
            <a:ext cx="1695450" cy="1695450"/>
          </a:xfrm>
          <a:prstGeom prst="rect">
            <a:avLst/>
          </a:prstGeom>
          <a:effectLst>
            <a:outerShdw blurRad="38100" dist="50800" dir="5400000" algn="ctr" rotWithShape="0">
              <a:schemeClr val="tx1">
                <a:alpha val="36000"/>
              </a:schemeClr>
            </a:outerShdw>
          </a:effectLst>
        </p:spPr>
      </p:pic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F9EDF5E5-C1E1-4147-8DB3-DF5ACFFC1EF0}"/>
              </a:ext>
            </a:extLst>
          </p:cNvPr>
          <p:cNvSpPr/>
          <p:nvPr/>
        </p:nvSpPr>
        <p:spPr>
          <a:xfrm>
            <a:off x="4205999" y="1168361"/>
            <a:ext cx="7277163" cy="50922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30" name="Grafik 29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168D17E1-B192-E343-8388-E21E0018BD5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32446" y="72308"/>
            <a:ext cx="689663" cy="72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13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9"/>
            </p:par>
          </p:childTnLst>
        </p:cTn>
      </p:par>
    </p:tnLst>
    <p:bldLst>
      <p:bldP spid="43" grpId="0" animBg="1"/>
      <p:bldP spid="47" grpId="0" animBg="1"/>
      <p:bldP spid="53" grpId="0" animBg="1"/>
      <p:bldP spid="54" grpId="0" animBg="1"/>
      <p:bldP spid="54" grpId="1" animBg="1"/>
      <p:bldP spid="56" grpId="0" animBg="1"/>
      <p:bldP spid="57" grpId="0" animBg="1"/>
      <p:bldP spid="58" grpId="0" animBg="1"/>
      <p:bldP spid="59" grpId="0" animBg="1"/>
      <p:bldP spid="60" grpId="0" animBg="1"/>
      <p:bldP spid="60" grpId="1" animBg="1"/>
      <p:bldP spid="66" grpId="0" animBg="1"/>
      <p:bldP spid="69" grpId="0" animBg="1"/>
      <p:bldP spid="7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05081912-5B58-784A-9586-BD9769E674F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63" r="1311" b="84570"/>
          <a:stretch>
            <a:fillRect/>
          </a:stretch>
        </p:blipFill>
        <p:spPr>
          <a:xfrm rot="10800000">
            <a:off x="-102906" y="-109386"/>
            <a:ext cx="12397811" cy="1091907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04AB28D7-62D3-1A46-8F62-6D9D1C61CBD4}"/>
              </a:ext>
            </a:extLst>
          </p:cNvPr>
          <p:cNvSpPr txBox="1"/>
          <p:nvPr/>
        </p:nvSpPr>
        <p:spPr>
          <a:xfrm>
            <a:off x="685800" y="176219"/>
            <a:ext cx="5613400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4143"/>
              </a:lnSpc>
            </a:pPr>
            <a:r>
              <a:rPr lang="de-CH" sz="3667" b="1" spc="385" dirty="0">
                <a:solidFill>
                  <a:srgbClr val="FFFFFF"/>
                </a:solidFill>
                <a:latin typeface="Roboto Condensed"/>
              </a:rPr>
              <a:t>Wie alles begann…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C0F45535-F203-6F4D-956B-C90A4DA69F5E}"/>
              </a:ext>
            </a:extLst>
          </p:cNvPr>
          <p:cNvSpPr txBox="1"/>
          <p:nvPr/>
        </p:nvSpPr>
        <p:spPr>
          <a:xfrm>
            <a:off x="917140" y="6231937"/>
            <a:ext cx="11004969" cy="37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30">
              <a:lnSpc>
                <a:spcPts val="1450"/>
              </a:lnSpc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Abteilung MN | Riccardo Feingold</a:t>
            </a:r>
          </a:p>
          <a:p>
            <a:pPr algn="r" defTabSz="609630">
              <a:lnSpc>
                <a:spcPts val="1450"/>
              </a:lnSpc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Klasse M20c</a:t>
            </a:r>
          </a:p>
        </p:txBody>
      </p:sp>
      <p:pic>
        <p:nvPicPr>
          <p:cNvPr id="10" name="IMG_0162.TRIM.MOV">
            <a:hlinkClick r:id="" action="ppaction://media"/>
            <a:extLst>
              <a:ext uri="{FF2B5EF4-FFF2-40B4-BE49-F238E27FC236}">
                <a16:creationId xmlns:a16="http://schemas.microsoft.com/office/drawing/2014/main" id="{62DB9E66-8CAE-624D-83E3-DA2E43111AE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536.731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44950" y="1137733"/>
            <a:ext cx="4102100" cy="546946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Grafik 10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5F3AC830-E350-6241-966B-9F3CF3FAC2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32446" y="72308"/>
            <a:ext cx="689663" cy="72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9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25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 mute="1">
                <p:cTn id="18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7140" y="6231937"/>
            <a:ext cx="11004969" cy="37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Abteilung MN | Riccardo Feingold</a:t>
            </a:r>
          </a:p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Klasse M20c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8000"/>
          </a:blip>
          <a:srcRect/>
          <a:stretch>
            <a:fillRect/>
          </a:stretch>
        </p:blipFill>
        <p:spPr>
          <a:xfrm>
            <a:off x="0" y="-632460"/>
            <a:ext cx="12192000" cy="812292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43549" y="570810"/>
            <a:ext cx="6061364" cy="562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4733"/>
              </a:lnSpc>
              <a:defRPr/>
            </a:pPr>
            <a:r>
              <a:rPr lang="en-US" sz="3264" b="1" spc="81" dirty="0">
                <a:solidFill>
                  <a:srgbClr val="244357"/>
                </a:solidFill>
                <a:latin typeface="Roboto Condensed"/>
              </a:rPr>
              <a:t>2D-POSITIONSBESTIMMUNG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443549" y="1882963"/>
            <a:ext cx="5049982" cy="3092073"/>
            <a:chOff x="0" y="-95251"/>
            <a:chExt cx="10099963" cy="6184146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1"/>
              <a:ext cx="10099963" cy="38200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defTabSz="609630">
                <a:lnSpc>
                  <a:spcPts val="15479"/>
                </a:lnSpc>
                <a:defRPr/>
              </a:pPr>
              <a:r>
                <a:rPr lang="en-US" sz="12383" b="1" dirty="0">
                  <a:solidFill>
                    <a:srgbClr val="244357"/>
                  </a:solidFill>
                  <a:latin typeface="Roboto Condensed"/>
                </a:rPr>
                <a:t>~100%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488585"/>
              <a:ext cx="9149993" cy="16003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3222"/>
                </a:lnSpc>
                <a:defRPr/>
              </a:pPr>
              <a:r>
                <a:rPr lang="en-US" sz="2423" spc="19">
                  <a:solidFill>
                    <a:srgbClr val="244357"/>
                  </a:solidFill>
                  <a:latin typeface="Roboto"/>
                </a:rPr>
                <a:t>Übereinstimmung mit der Teststrecke</a:t>
              </a: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5493531" y="1183241"/>
            <a:ext cx="6213741" cy="4994243"/>
            <a:chOff x="0" y="-1"/>
            <a:chExt cx="7467600" cy="6002021"/>
          </a:xfrm>
        </p:grpSpPr>
        <p:sp>
          <p:nvSpPr>
            <p:cNvPr id="12" name="Freeform 12"/>
            <p:cNvSpPr/>
            <p:nvPr/>
          </p:nvSpPr>
          <p:spPr>
            <a:xfrm>
              <a:off x="0" y="-1"/>
              <a:ext cx="7467600" cy="600202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3"/>
              <a:stretch>
                <a:fillRect l="1763" t="5888" r="1899" b="30141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</p:grpSp>
      <p:pic>
        <p:nvPicPr>
          <p:cNvPr id="13" name="Grafik 12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6A50A40B-A662-7941-BF8D-F8DB9C5AA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2446" y="72308"/>
            <a:ext cx="689663" cy="72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76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ldergebnis für wie bestimmt das  gps die höhe">
            <a:extLst>
              <a:ext uri="{FF2B5EF4-FFF2-40B4-BE49-F238E27FC236}">
                <a16:creationId xmlns:a16="http://schemas.microsoft.com/office/drawing/2014/main" id="{D329E0B3-1837-6945-955E-E49DB994B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785" y="1177492"/>
            <a:ext cx="7536429" cy="450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109C142A-9A47-574B-8F7C-A492C47DE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2446" y="72308"/>
            <a:ext cx="689663" cy="72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873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 l="5054" t="5429" r="6003" b="542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07646" y="1872138"/>
            <a:ext cx="8576709" cy="3614270"/>
            <a:chOff x="0" y="0"/>
            <a:chExt cx="17153417" cy="7228540"/>
          </a:xfrm>
        </p:grpSpPr>
        <p:sp>
          <p:nvSpPr>
            <p:cNvPr id="3" name="TextBox 3"/>
            <p:cNvSpPr txBox="1"/>
            <p:nvPr/>
          </p:nvSpPr>
          <p:spPr>
            <a:xfrm>
              <a:off x="0" y="1057184"/>
              <a:ext cx="17153417" cy="315471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4107"/>
                </a:lnSpc>
                <a:defRPr/>
              </a:pPr>
              <a:r>
                <a:rPr lang="de-DE" sz="3734" b="1" spc="421" dirty="0">
                  <a:solidFill>
                    <a:srgbClr val="F2FAFF"/>
                  </a:solidFill>
                  <a:latin typeface="Roboto Condensed"/>
                </a:rPr>
                <a:t>3D-Positionsbestimmung mit Sensor Fusion-basierten Algorithmen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55952" y="5793788"/>
              <a:ext cx="14841513" cy="1434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2852"/>
                </a:lnSpc>
                <a:defRPr/>
              </a:pPr>
              <a:r>
                <a:rPr lang="en-US" sz="1967" spc="49" dirty="0" err="1">
                  <a:solidFill>
                    <a:srgbClr val="F2FAFF"/>
                  </a:solidFill>
                  <a:latin typeface="Roboto"/>
                </a:rPr>
                <a:t>Präsentiert</a:t>
              </a:r>
              <a:r>
                <a:rPr lang="en-US" sz="1967" spc="49" dirty="0">
                  <a:solidFill>
                    <a:srgbClr val="F2FAFF"/>
                  </a:solidFill>
                  <a:latin typeface="Roboto"/>
                </a:rPr>
                <a:t> von Riccardo Feingold</a:t>
              </a:r>
            </a:p>
            <a:p>
              <a:pPr algn="ctr" defTabSz="609630">
                <a:lnSpc>
                  <a:spcPts val="2852"/>
                </a:lnSpc>
                <a:defRPr/>
              </a:pPr>
              <a:r>
                <a:rPr lang="en-US" sz="1967" spc="49" dirty="0">
                  <a:solidFill>
                    <a:srgbClr val="F2FAFF"/>
                  </a:solidFill>
                  <a:latin typeface="Roboto"/>
                </a:rPr>
                <a:t>13.12.19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1484917" y="0"/>
              <a:ext cx="14221408" cy="108293"/>
            </a:xfrm>
            <a:prstGeom prst="rect">
              <a:avLst/>
            </a:prstGeom>
            <a:solidFill>
              <a:srgbClr val="F2FAFF"/>
            </a:solidFill>
          </p:spPr>
        </p:sp>
        <p:sp>
          <p:nvSpPr>
            <p:cNvPr id="6" name="AutoShape 6"/>
            <p:cNvSpPr/>
            <p:nvPr/>
          </p:nvSpPr>
          <p:spPr>
            <a:xfrm>
              <a:off x="1484917" y="5050294"/>
              <a:ext cx="14221408" cy="108293"/>
            </a:xfrm>
            <a:prstGeom prst="rect">
              <a:avLst/>
            </a:prstGeom>
            <a:solidFill>
              <a:srgbClr val="F2FAFF"/>
            </a:solidFill>
          </p:spPr>
        </p:sp>
      </p:grpSp>
      <p:pic>
        <p:nvPicPr>
          <p:cNvPr id="7" name="Grafik 6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59207C4A-9377-F44A-A067-0D5D8FF41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2446" y="72308"/>
            <a:ext cx="689663" cy="72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63" r="1311" b="84570"/>
          <a:stretch>
            <a:fillRect/>
          </a:stretch>
        </p:blipFill>
        <p:spPr>
          <a:xfrm rot="10800000">
            <a:off x="-102906" y="-109386"/>
            <a:ext cx="12397811" cy="109190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85800" y="176219"/>
            <a:ext cx="4096886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4143"/>
              </a:lnSpc>
            </a:pPr>
            <a:r>
              <a:rPr lang="en-US" sz="3667" b="1" spc="385" dirty="0" err="1">
                <a:solidFill>
                  <a:srgbClr val="FFFFFF"/>
                </a:solidFill>
                <a:latin typeface="Roboto Condensed"/>
              </a:rPr>
              <a:t>Inhaltsangabe</a:t>
            </a:r>
            <a:endParaRPr lang="en-US" sz="3667" b="1" spc="385" dirty="0">
              <a:solidFill>
                <a:srgbClr val="FFFFFF"/>
              </a:solidFill>
              <a:latin typeface="Roboto Condense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85800" y="1617581"/>
            <a:ext cx="8194095" cy="4446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5537" lvl="1" indent="-495325" defTabSz="609630">
              <a:lnSpc>
                <a:spcPts val="3516"/>
              </a:lnSpc>
              <a:buFont typeface="+mj-lt"/>
              <a:buAutoNum type="arabicPeriod"/>
            </a:pPr>
            <a:r>
              <a:rPr lang="en-US" sz="2425" spc="60" dirty="0" err="1">
                <a:solidFill>
                  <a:srgbClr val="244357"/>
                </a:solidFill>
                <a:latin typeface="Roboto"/>
              </a:rPr>
              <a:t>Wichtigkeit</a:t>
            </a:r>
            <a:r>
              <a:rPr lang="en-US" sz="2425" spc="60" dirty="0">
                <a:solidFill>
                  <a:srgbClr val="244357"/>
                </a:solidFill>
                <a:latin typeface="Roboto"/>
              </a:rPr>
              <a:t> der </a:t>
            </a:r>
            <a:r>
              <a:rPr lang="en-US" sz="2425" spc="60" dirty="0" err="1">
                <a:solidFill>
                  <a:srgbClr val="244357"/>
                </a:solidFill>
                <a:latin typeface="Roboto"/>
              </a:rPr>
              <a:t>Positionsbestimmung</a:t>
            </a:r>
            <a:endParaRPr lang="en-US" sz="2425" spc="60" dirty="0">
              <a:solidFill>
                <a:srgbClr val="244357"/>
              </a:solidFill>
              <a:latin typeface="Roboto"/>
            </a:endParaRPr>
          </a:p>
          <a:p>
            <a:pPr marL="695537" lvl="1" indent="-495325" defTabSz="609630">
              <a:lnSpc>
                <a:spcPts val="3516"/>
              </a:lnSpc>
              <a:buFont typeface="+mj-lt"/>
              <a:buAutoNum type="arabicPeriod"/>
            </a:pPr>
            <a:r>
              <a:rPr lang="en-US" sz="2425" spc="60" dirty="0">
                <a:solidFill>
                  <a:srgbClr val="244357"/>
                </a:solidFill>
                <a:latin typeface="Roboto"/>
              </a:rPr>
              <a:t>MA-</a:t>
            </a:r>
            <a:r>
              <a:rPr lang="en-US" sz="2425" spc="60" dirty="0" err="1">
                <a:solidFill>
                  <a:srgbClr val="244357"/>
                </a:solidFill>
                <a:latin typeface="Roboto"/>
              </a:rPr>
              <a:t>Ziel</a:t>
            </a:r>
            <a:endParaRPr lang="en-US" sz="2425" spc="60" dirty="0">
              <a:solidFill>
                <a:srgbClr val="244357"/>
              </a:solidFill>
              <a:latin typeface="Roboto"/>
            </a:endParaRPr>
          </a:p>
          <a:p>
            <a:pPr marL="695537" lvl="1" indent="-495325" defTabSz="609630">
              <a:lnSpc>
                <a:spcPts val="3516"/>
              </a:lnSpc>
              <a:buFont typeface="+mj-lt"/>
              <a:buAutoNum type="arabicPeriod"/>
            </a:pPr>
            <a:r>
              <a:rPr lang="en-US" sz="2425" spc="60" dirty="0" err="1">
                <a:solidFill>
                  <a:srgbClr val="244357"/>
                </a:solidFill>
                <a:latin typeface="Roboto"/>
              </a:rPr>
              <a:t>Höhenmessung</a:t>
            </a:r>
            <a:endParaRPr lang="en-US" sz="2425" spc="60" dirty="0">
              <a:solidFill>
                <a:srgbClr val="244357"/>
              </a:solidFill>
              <a:latin typeface="Roboto"/>
            </a:endParaRPr>
          </a:p>
          <a:p>
            <a:pPr marL="695537" lvl="1" indent="-495325" defTabSz="609630">
              <a:lnSpc>
                <a:spcPts val="3516"/>
              </a:lnSpc>
              <a:buFont typeface="+mj-lt"/>
              <a:buAutoNum type="arabicPeriod"/>
            </a:pPr>
            <a:r>
              <a:rPr lang="en-US" sz="2425" spc="60" dirty="0">
                <a:solidFill>
                  <a:srgbClr val="244357"/>
                </a:solidFill>
                <a:latin typeface="Roboto"/>
              </a:rPr>
              <a:t>Sensor Fusion </a:t>
            </a:r>
          </a:p>
          <a:p>
            <a:pPr marL="695537" lvl="1" indent="-495325" defTabSz="609630">
              <a:lnSpc>
                <a:spcPts val="3516"/>
              </a:lnSpc>
              <a:buFont typeface="+mj-lt"/>
              <a:buAutoNum type="arabicPeriod"/>
            </a:pPr>
            <a:r>
              <a:rPr lang="en-US" sz="2425" spc="60" dirty="0">
                <a:solidFill>
                  <a:srgbClr val="244357"/>
                </a:solidFill>
                <a:latin typeface="Roboto"/>
              </a:rPr>
              <a:t>Sensor Fusion-</a:t>
            </a:r>
            <a:r>
              <a:rPr lang="en-US" sz="2425" spc="60" dirty="0" err="1">
                <a:solidFill>
                  <a:srgbClr val="244357"/>
                </a:solidFill>
                <a:latin typeface="Roboto"/>
              </a:rPr>
              <a:t>Algorithmen</a:t>
            </a:r>
            <a:endParaRPr lang="en-US" sz="2425" spc="60" dirty="0">
              <a:solidFill>
                <a:srgbClr val="244357"/>
              </a:solidFill>
              <a:latin typeface="Roboto"/>
            </a:endParaRPr>
          </a:p>
          <a:p>
            <a:pPr marL="1029223" lvl="2" indent="-495325" defTabSz="609630">
              <a:lnSpc>
                <a:spcPts val="3516"/>
              </a:lnSpc>
              <a:buFont typeface="+mj-lt"/>
              <a:buAutoNum type="arabicPeriod"/>
            </a:pPr>
            <a:r>
              <a:rPr lang="en-US" sz="2425" spc="60" dirty="0">
                <a:solidFill>
                  <a:srgbClr val="244357"/>
                </a:solidFill>
                <a:latin typeface="Roboto"/>
              </a:rPr>
              <a:t>Map Matching</a:t>
            </a:r>
          </a:p>
          <a:p>
            <a:pPr marL="1029223" lvl="2" indent="-495325" defTabSz="609630">
              <a:lnSpc>
                <a:spcPts val="3516"/>
              </a:lnSpc>
              <a:buFont typeface="+mj-lt"/>
              <a:buAutoNum type="arabicPeriod"/>
            </a:pPr>
            <a:r>
              <a:rPr lang="en-US" sz="2425" spc="60" dirty="0">
                <a:solidFill>
                  <a:srgbClr val="244357"/>
                </a:solidFill>
                <a:latin typeface="Roboto"/>
              </a:rPr>
              <a:t>Filtering</a:t>
            </a:r>
          </a:p>
          <a:p>
            <a:pPr marL="695537" lvl="1" indent="-495325" defTabSz="609630">
              <a:lnSpc>
                <a:spcPts val="3516"/>
              </a:lnSpc>
              <a:buFont typeface="+mj-lt"/>
              <a:buAutoNum type="arabicPeriod"/>
            </a:pPr>
            <a:r>
              <a:rPr lang="en-US" sz="2425" spc="60" dirty="0" err="1">
                <a:solidFill>
                  <a:srgbClr val="244357"/>
                </a:solidFill>
                <a:latin typeface="Roboto"/>
              </a:rPr>
              <a:t>Messungen</a:t>
            </a:r>
            <a:r>
              <a:rPr lang="en-US" sz="2425" spc="60" dirty="0">
                <a:solidFill>
                  <a:srgbClr val="244357"/>
                </a:solidFill>
                <a:latin typeface="Roboto"/>
              </a:rPr>
              <a:t> </a:t>
            </a:r>
            <a:r>
              <a:rPr lang="en-US" sz="2425" spc="60" dirty="0" err="1">
                <a:solidFill>
                  <a:srgbClr val="244357"/>
                </a:solidFill>
                <a:latin typeface="Roboto"/>
              </a:rPr>
              <a:t>mit</a:t>
            </a:r>
            <a:r>
              <a:rPr lang="en-US" sz="2425" spc="60" dirty="0">
                <a:solidFill>
                  <a:srgbClr val="244357"/>
                </a:solidFill>
                <a:latin typeface="Roboto"/>
              </a:rPr>
              <a:t> Sensor Fusion</a:t>
            </a:r>
          </a:p>
          <a:p>
            <a:pPr marL="695537" lvl="1" indent="-495325" defTabSz="609630">
              <a:lnSpc>
                <a:spcPts val="3516"/>
              </a:lnSpc>
              <a:buFont typeface="+mj-lt"/>
              <a:buAutoNum type="arabicPeriod"/>
            </a:pPr>
            <a:r>
              <a:rPr lang="en-US" sz="2425" spc="60" dirty="0" err="1">
                <a:solidFill>
                  <a:srgbClr val="244357"/>
                </a:solidFill>
                <a:latin typeface="Roboto"/>
              </a:rPr>
              <a:t>Fazit</a:t>
            </a:r>
            <a:endParaRPr lang="en-US" sz="2425" spc="60" dirty="0">
              <a:solidFill>
                <a:srgbClr val="244357"/>
              </a:solidFill>
              <a:latin typeface="Roboto"/>
            </a:endParaRPr>
          </a:p>
          <a:p>
            <a:pPr marL="695537" lvl="1" indent="-495325" defTabSz="609630">
              <a:lnSpc>
                <a:spcPts val="3516"/>
              </a:lnSpc>
              <a:buFont typeface="+mj-lt"/>
              <a:buAutoNum type="arabicPeriod"/>
            </a:pPr>
            <a:r>
              <a:rPr lang="en-US" sz="2425" spc="60" dirty="0" err="1">
                <a:solidFill>
                  <a:srgbClr val="244357"/>
                </a:solidFill>
                <a:latin typeface="Roboto"/>
              </a:rPr>
              <a:t>Diskussion</a:t>
            </a:r>
            <a:endParaRPr lang="en-US" sz="2425" spc="60" dirty="0">
              <a:solidFill>
                <a:srgbClr val="244357"/>
              </a:solidFill>
              <a:latin typeface="Roboto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17140" y="6231937"/>
            <a:ext cx="11004969" cy="37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30">
              <a:lnSpc>
                <a:spcPts val="1450"/>
              </a:lnSpc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Abteilung MN | Riccardo Feingold</a:t>
            </a:r>
          </a:p>
          <a:p>
            <a:pPr algn="r" defTabSz="609630">
              <a:lnSpc>
                <a:spcPts val="1450"/>
              </a:lnSpc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Klasse M20c</a:t>
            </a:r>
          </a:p>
        </p:txBody>
      </p:sp>
      <p:pic>
        <p:nvPicPr>
          <p:cNvPr id="6" name="Grafik 5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4BED0459-DAE6-E84A-A0C7-3490F556B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2446" y="72308"/>
            <a:ext cx="689663" cy="72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38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63" r="1311" b="84570"/>
          <a:stretch>
            <a:fillRect/>
          </a:stretch>
        </p:blipFill>
        <p:spPr>
          <a:xfrm>
            <a:off x="-102906" y="-109386"/>
            <a:ext cx="12397811" cy="109190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85799" y="176219"/>
            <a:ext cx="11381509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4143"/>
              </a:lnSpc>
              <a:defRPr/>
            </a:pPr>
            <a:r>
              <a:rPr lang="de-DE" sz="3667" b="1" spc="385" dirty="0">
                <a:solidFill>
                  <a:srgbClr val="FFFFFF"/>
                </a:solidFill>
                <a:latin typeface="Roboto Condensed"/>
              </a:rPr>
              <a:t>Wichtigkeit der Positionsbestimmung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7140" y="6231937"/>
            <a:ext cx="11004969" cy="37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Abteilung MN | Riccardo Feingold</a:t>
            </a:r>
          </a:p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Klasse M20c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7701" y="1494796"/>
            <a:ext cx="3868409" cy="386840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075221" y="1451021"/>
            <a:ext cx="5219684" cy="362768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097140" y="1210448"/>
            <a:ext cx="4365219" cy="436521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36174" y="4824757"/>
            <a:ext cx="3291462" cy="289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443"/>
              </a:lnSpc>
              <a:defRPr/>
            </a:pPr>
            <a:r>
              <a:rPr lang="en-US" sz="1745" b="1" spc="377" dirty="0">
                <a:solidFill>
                  <a:srgbClr val="000000"/>
                </a:solidFill>
                <a:latin typeface="Montserrat Classic"/>
              </a:rPr>
              <a:t>SELF-DRIVING CAR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65483" y="4780982"/>
            <a:ext cx="3291462" cy="289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443"/>
              </a:lnSpc>
              <a:defRPr/>
            </a:pPr>
            <a:r>
              <a:rPr lang="en-US" sz="1745" b="1" spc="377" dirty="0">
                <a:solidFill>
                  <a:srgbClr val="000000"/>
                </a:solidFill>
                <a:latin typeface="Montserrat Classic"/>
              </a:rPr>
              <a:t>DRONE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634019" y="4788814"/>
            <a:ext cx="3291462" cy="289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443"/>
              </a:lnSpc>
              <a:defRPr/>
            </a:pPr>
            <a:r>
              <a:rPr lang="en-US" sz="1745" b="1" spc="377" dirty="0">
                <a:solidFill>
                  <a:srgbClr val="000000"/>
                </a:solidFill>
                <a:latin typeface="Montserrat Classic"/>
              </a:rPr>
              <a:t>SMARTPHONES</a:t>
            </a:r>
          </a:p>
        </p:txBody>
      </p:sp>
      <p:pic>
        <p:nvPicPr>
          <p:cNvPr id="11" name="Grafik 10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A29D190C-EEA3-CE47-9D49-5FE8FE8C49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2446" y="72308"/>
            <a:ext cx="689663" cy="72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63" r="1311" b="84570"/>
          <a:stretch>
            <a:fillRect/>
          </a:stretch>
        </p:blipFill>
        <p:spPr>
          <a:xfrm>
            <a:off x="-102906" y="-109386"/>
            <a:ext cx="12397811" cy="109190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85800" y="176219"/>
            <a:ext cx="10043630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 defTabSz="609630">
              <a:lnSpc>
                <a:spcPts val="4143"/>
              </a:lnSpc>
              <a:defRPr/>
            </a:pPr>
            <a:r>
              <a:rPr lang="de-CH" sz="3667" b="1" spc="385" dirty="0">
                <a:solidFill>
                  <a:srgbClr val="FFFFFF"/>
                </a:solidFill>
                <a:latin typeface="Roboto Condensed"/>
              </a:rPr>
              <a:t>MA-Ziel!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7140" y="6231937"/>
            <a:ext cx="11004969" cy="37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Abteilung MN | Riccardo Feingold</a:t>
            </a:r>
          </a:p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Klasse M20c</a:t>
            </a: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976183" y="937969"/>
            <a:ext cx="4271633" cy="5920031"/>
            <a:chOff x="0" y="-2540"/>
            <a:chExt cx="4735830" cy="6563361"/>
          </a:xfrm>
        </p:grpSpPr>
        <p:sp>
          <p:nvSpPr>
            <p:cNvPr id="7" name="Freeform 7"/>
            <p:cNvSpPr/>
            <p:nvPr/>
          </p:nvSpPr>
          <p:spPr>
            <a:xfrm>
              <a:off x="36830" y="50800"/>
              <a:ext cx="4645660" cy="6473190"/>
            </a:xfrm>
            <a:custGeom>
              <a:avLst/>
              <a:gdLst/>
              <a:ahLst/>
              <a:cxnLst/>
              <a:rect l="l" t="t" r="r" b="b"/>
              <a:pathLst>
                <a:path w="4645660" h="647319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16511"/>
              <a:ext cx="4716780" cy="6544310"/>
            </a:xfrm>
            <a:custGeom>
              <a:avLst/>
              <a:gdLst/>
              <a:ahLst/>
              <a:cxnLst/>
              <a:rect l="l" t="t" r="r" b="b"/>
              <a:pathLst>
                <a:path w="4716780" h="654431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565656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256540" y="-2540"/>
              <a:ext cx="4207510" cy="6563361"/>
            </a:xfrm>
            <a:custGeom>
              <a:avLst/>
              <a:gdLst/>
              <a:ahLst/>
              <a:cxnLst/>
              <a:rect l="l" t="t" r="r" b="b"/>
              <a:pathLst>
                <a:path w="4207510" h="604393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3"/>
              <a:stretch>
                <a:fillRect l="-2988" t="4045" r="-7911" b="3832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951378" y="120589"/>
              <a:ext cx="79963" cy="76322"/>
            </a:xfrm>
            <a:custGeom>
              <a:avLst/>
              <a:gdLst/>
              <a:ahLst/>
              <a:cxnLst/>
              <a:rect l="l" t="t" r="r" b="b"/>
              <a:pathLst>
                <a:path w="79963" h="76322">
                  <a:moveTo>
                    <a:pt x="39982" y="61"/>
                  </a:moveTo>
                  <a:cubicBezTo>
                    <a:pt x="26330" y="0"/>
                    <a:pt x="13688" y="7248"/>
                    <a:pt x="6844" y="19062"/>
                  </a:cubicBezTo>
                  <a:cubicBezTo>
                    <a:pt x="0" y="30875"/>
                    <a:pt x="0" y="45447"/>
                    <a:pt x="6844" y="57260"/>
                  </a:cubicBezTo>
                  <a:cubicBezTo>
                    <a:pt x="13688" y="69074"/>
                    <a:pt x="26330" y="76322"/>
                    <a:pt x="39982" y="76261"/>
                  </a:cubicBezTo>
                  <a:cubicBezTo>
                    <a:pt x="53634" y="76322"/>
                    <a:pt x="66276" y="69074"/>
                    <a:pt x="73120" y="57260"/>
                  </a:cubicBezTo>
                  <a:cubicBezTo>
                    <a:pt x="79964" y="45447"/>
                    <a:pt x="79964" y="30875"/>
                    <a:pt x="73120" y="19062"/>
                  </a:cubicBezTo>
                  <a:cubicBezTo>
                    <a:pt x="66276" y="7248"/>
                    <a:pt x="53634" y="0"/>
                    <a:pt x="39982" y="61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119473" y="104052"/>
              <a:ext cx="114614" cy="109395"/>
            </a:xfrm>
            <a:custGeom>
              <a:avLst/>
              <a:gdLst/>
              <a:ahLst/>
              <a:cxnLst/>
              <a:rect l="l" t="t" r="r" b="b"/>
              <a:pathLst>
                <a:path w="114614" h="109395">
                  <a:moveTo>
                    <a:pt x="57307" y="88"/>
                  </a:moveTo>
                  <a:cubicBezTo>
                    <a:pt x="37739" y="0"/>
                    <a:pt x="19619" y="10390"/>
                    <a:pt x="9809" y="27322"/>
                  </a:cubicBezTo>
                  <a:cubicBezTo>
                    <a:pt x="0" y="44255"/>
                    <a:pt x="0" y="65141"/>
                    <a:pt x="9809" y="82074"/>
                  </a:cubicBezTo>
                  <a:cubicBezTo>
                    <a:pt x="19619" y="99006"/>
                    <a:pt x="37739" y="109396"/>
                    <a:pt x="57307" y="109308"/>
                  </a:cubicBezTo>
                  <a:cubicBezTo>
                    <a:pt x="76875" y="109396"/>
                    <a:pt x="94995" y="99006"/>
                    <a:pt x="104804" y="82074"/>
                  </a:cubicBezTo>
                  <a:cubicBezTo>
                    <a:pt x="114614" y="65141"/>
                    <a:pt x="114614" y="44255"/>
                    <a:pt x="104804" y="27322"/>
                  </a:cubicBezTo>
                  <a:cubicBezTo>
                    <a:pt x="94995" y="10390"/>
                    <a:pt x="76875" y="0"/>
                    <a:pt x="57307" y="88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328944" y="128221"/>
              <a:ext cx="63971" cy="61058"/>
            </a:xfrm>
            <a:custGeom>
              <a:avLst/>
              <a:gdLst/>
              <a:ahLst/>
              <a:cxnLst/>
              <a:rect l="l" t="t" r="r" b="b"/>
              <a:pathLst>
                <a:path w="63971" h="61058">
                  <a:moveTo>
                    <a:pt x="31986" y="49"/>
                  </a:moveTo>
                  <a:cubicBezTo>
                    <a:pt x="21064" y="0"/>
                    <a:pt x="10951" y="5799"/>
                    <a:pt x="5476" y="15250"/>
                  </a:cubicBezTo>
                  <a:cubicBezTo>
                    <a:pt x="0" y="24700"/>
                    <a:pt x="0" y="36358"/>
                    <a:pt x="5476" y="45808"/>
                  </a:cubicBezTo>
                  <a:cubicBezTo>
                    <a:pt x="10951" y="55259"/>
                    <a:pt x="21064" y="61058"/>
                    <a:pt x="31986" y="61009"/>
                  </a:cubicBezTo>
                  <a:cubicBezTo>
                    <a:pt x="42908" y="61058"/>
                    <a:pt x="53021" y="55259"/>
                    <a:pt x="58496" y="45808"/>
                  </a:cubicBezTo>
                  <a:cubicBezTo>
                    <a:pt x="63971" y="36358"/>
                    <a:pt x="63971" y="24700"/>
                    <a:pt x="58496" y="15250"/>
                  </a:cubicBezTo>
                  <a:cubicBezTo>
                    <a:pt x="53021" y="5799"/>
                    <a:pt x="42908" y="0"/>
                    <a:pt x="31986" y="49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346270" y="144758"/>
              <a:ext cx="29320" cy="27985"/>
            </a:xfrm>
            <a:custGeom>
              <a:avLst/>
              <a:gdLst/>
              <a:ahLst/>
              <a:cxnLst/>
              <a:rect l="l" t="t" r="r" b="b"/>
              <a:pathLst>
                <a:path w="29320" h="27985">
                  <a:moveTo>
                    <a:pt x="14660" y="22"/>
                  </a:moveTo>
                  <a:cubicBezTo>
                    <a:pt x="9654" y="0"/>
                    <a:pt x="5019" y="2657"/>
                    <a:pt x="2509" y="6989"/>
                  </a:cubicBezTo>
                  <a:cubicBezTo>
                    <a:pt x="0" y="11320"/>
                    <a:pt x="0" y="16664"/>
                    <a:pt x="2509" y="20995"/>
                  </a:cubicBezTo>
                  <a:cubicBezTo>
                    <a:pt x="5019" y="25327"/>
                    <a:pt x="9654" y="27984"/>
                    <a:pt x="14660" y="27962"/>
                  </a:cubicBezTo>
                  <a:cubicBezTo>
                    <a:pt x="19666" y="27984"/>
                    <a:pt x="24301" y="25327"/>
                    <a:pt x="26811" y="20995"/>
                  </a:cubicBezTo>
                  <a:cubicBezTo>
                    <a:pt x="29320" y="16664"/>
                    <a:pt x="29320" y="11320"/>
                    <a:pt x="26811" y="6989"/>
                  </a:cubicBezTo>
                  <a:cubicBezTo>
                    <a:pt x="24301" y="2657"/>
                    <a:pt x="19666" y="0"/>
                    <a:pt x="14660" y="22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344044" y="144768"/>
              <a:ext cx="15993" cy="15264"/>
            </a:xfrm>
            <a:custGeom>
              <a:avLst/>
              <a:gdLst/>
              <a:ahLst/>
              <a:cxnLst/>
              <a:rect l="l" t="t" r="r" b="b"/>
              <a:pathLst>
                <a:path w="15993" h="15264">
                  <a:moveTo>
                    <a:pt x="7996" y="12"/>
                  </a:moveTo>
                  <a:cubicBezTo>
                    <a:pt x="5266" y="0"/>
                    <a:pt x="2737" y="1449"/>
                    <a:pt x="1368" y="3812"/>
                  </a:cubicBezTo>
                  <a:cubicBezTo>
                    <a:pt x="0" y="6175"/>
                    <a:pt x="0" y="9089"/>
                    <a:pt x="1368" y="11452"/>
                  </a:cubicBezTo>
                  <a:cubicBezTo>
                    <a:pt x="2737" y="13815"/>
                    <a:pt x="5266" y="15264"/>
                    <a:pt x="7996" y="15252"/>
                  </a:cubicBezTo>
                  <a:cubicBezTo>
                    <a:pt x="10726" y="15264"/>
                    <a:pt x="13255" y="13815"/>
                    <a:pt x="14623" y="11452"/>
                  </a:cubicBezTo>
                  <a:cubicBezTo>
                    <a:pt x="15992" y="9089"/>
                    <a:pt x="15992" y="6175"/>
                    <a:pt x="14623" y="3812"/>
                  </a:cubicBezTo>
                  <a:cubicBezTo>
                    <a:pt x="13255" y="1449"/>
                    <a:pt x="10726" y="0"/>
                    <a:pt x="7996" y="12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4716780" y="53467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4716780" y="86106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4064000" y="-2540"/>
              <a:ext cx="320040" cy="19050"/>
            </a:xfrm>
            <a:custGeom>
              <a:avLst/>
              <a:gdLst/>
              <a:ahLst/>
              <a:cxnLst/>
              <a:rect l="l" t="t" r="r" b="b"/>
              <a:pathLst>
                <a:path w="320040" h="19050">
                  <a:moveTo>
                    <a:pt x="0" y="19050"/>
                  </a:moveTo>
                  <a:lnTo>
                    <a:pt x="320040" y="19050"/>
                  </a:lnTo>
                  <a:cubicBezTo>
                    <a:pt x="320040" y="0"/>
                    <a:pt x="304800" y="2540"/>
                    <a:pt x="285750" y="2540"/>
                  </a:cubicBezTo>
                  <a:lnTo>
                    <a:pt x="34290" y="2540"/>
                  </a:lnTo>
                  <a:cubicBezTo>
                    <a:pt x="15240" y="2540"/>
                    <a:pt x="0" y="0"/>
                    <a:pt x="0" y="1905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</p:grpSp>
      <p:pic>
        <p:nvPicPr>
          <p:cNvPr id="18" name="Grafik 17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28DBAC66-3326-C940-B770-8B521E46C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2446" y="72308"/>
            <a:ext cx="689663" cy="72851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0">
                <a:extLst>
                  <a:ext uri="{FF2B5EF4-FFF2-40B4-BE49-F238E27FC236}">
                    <a16:creationId xmlns:a16="http://schemas.microsoft.com/office/drawing/2014/main" id="{3A65E418-1176-4742-A207-48AF4BF61345}"/>
                  </a:ext>
                </a:extLst>
              </p:cNvPr>
              <p:cNvSpPr txBox="1"/>
              <p:nvPr/>
            </p:nvSpPr>
            <p:spPr>
              <a:xfrm>
                <a:off x="258293" y="4007387"/>
                <a:ext cx="4665311" cy="94115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defTabSz="609630">
                  <a:lnSpc>
                    <a:spcPts val="2443"/>
                  </a:lnSpc>
                  <a:defRPr/>
                </a:pPr>
                <a:r>
                  <a:rPr lang="de-DE" sz="2800" spc="377" dirty="0">
                    <a:solidFill>
                      <a:srgbClr val="000000"/>
                    </a:solidFill>
                    <a:latin typeface="Montserrat Classic"/>
                  </a:rPr>
                  <a:t>Genauigkeit in der Höhenmessung von </a:t>
                </a:r>
                <a:endParaRPr lang="de-CH" sz="2800" b="0" i="1" spc="377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609630">
                  <a:lnSpc>
                    <a:spcPts val="2443"/>
                  </a:lnSpc>
                  <a:defRPr/>
                </a:pPr>
                <a14:m>
                  <m:oMath xmlns:m="http://schemas.openxmlformats.org/officeDocument/2006/math">
                    <m:r>
                      <a:rPr lang="de-DE" sz="2800" b="0" i="1" spc="37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de-DE" sz="2800" spc="377" dirty="0">
                    <a:solidFill>
                      <a:srgbClr val="000000"/>
                    </a:solidFill>
                    <a:latin typeface="Montserrat Classic"/>
                  </a:rPr>
                  <a:t> 5 m </a:t>
                </a:r>
              </a:p>
            </p:txBody>
          </p:sp>
        </mc:Choice>
        <mc:Fallback>
          <p:sp>
            <p:nvSpPr>
              <p:cNvPr id="19" name="TextBox 10">
                <a:extLst>
                  <a:ext uri="{FF2B5EF4-FFF2-40B4-BE49-F238E27FC236}">
                    <a16:creationId xmlns:a16="http://schemas.microsoft.com/office/drawing/2014/main" id="{3A65E418-1176-4742-A207-48AF4BF61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93" y="4007387"/>
                <a:ext cx="4665311" cy="941155"/>
              </a:xfrm>
              <a:prstGeom prst="rect">
                <a:avLst/>
              </a:prstGeom>
              <a:blipFill>
                <a:blip r:embed="rId5"/>
                <a:stretch>
                  <a:fillRect l="-4607" t="-21333" b="-2000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0">
            <a:extLst>
              <a:ext uri="{FF2B5EF4-FFF2-40B4-BE49-F238E27FC236}">
                <a16:creationId xmlns:a16="http://schemas.microsoft.com/office/drawing/2014/main" id="{965EABEA-E5A5-5E4A-947B-45275DE2A687}"/>
              </a:ext>
            </a:extLst>
          </p:cNvPr>
          <p:cNvSpPr txBox="1"/>
          <p:nvPr/>
        </p:nvSpPr>
        <p:spPr>
          <a:xfrm>
            <a:off x="258293" y="2103660"/>
            <a:ext cx="4665311" cy="3245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2443"/>
              </a:lnSpc>
              <a:defRPr/>
            </a:pPr>
            <a:r>
              <a:rPr lang="de-DE" sz="2800" spc="377" dirty="0">
                <a:solidFill>
                  <a:srgbClr val="000000"/>
                </a:solidFill>
                <a:latin typeface="Montserrat Classic"/>
              </a:rPr>
              <a:t>Höhe und 2D-Position</a:t>
            </a: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E9DF6A37-FB9A-6F40-878B-37FA66A26651}"/>
              </a:ext>
            </a:extLst>
          </p:cNvPr>
          <p:cNvSpPr txBox="1"/>
          <p:nvPr/>
        </p:nvSpPr>
        <p:spPr>
          <a:xfrm>
            <a:off x="231831" y="2807864"/>
            <a:ext cx="4777572" cy="633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2443"/>
              </a:lnSpc>
              <a:defRPr/>
            </a:pPr>
            <a:r>
              <a:rPr lang="de-DE" sz="2800" spc="377" dirty="0">
                <a:solidFill>
                  <a:srgbClr val="000000"/>
                </a:solidFill>
                <a:latin typeface="Montserrat Classic"/>
              </a:rPr>
              <a:t>Automatische Kalibrierung</a:t>
            </a: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F7F55A2B-7B0B-0B45-B926-F460A5A26639}"/>
              </a:ext>
            </a:extLst>
          </p:cNvPr>
          <p:cNvSpPr txBox="1"/>
          <p:nvPr/>
        </p:nvSpPr>
        <p:spPr>
          <a:xfrm>
            <a:off x="258293" y="1380628"/>
            <a:ext cx="4665311" cy="3245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2443"/>
              </a:lnSpc>
              <a:defRPr/>
            </a:pPr>
            <a:r>
              <a:rPr lang="de-DE" sz="2800" spc="377" dirty="0">
                <a:solidFill>
                  <a:srgbClr val="000000"/>
                </a:solidFill>
                <a:latin typeface="Montserrat Classic"/>
              </a:rPr>
              <a:t>Höhenmessgerät</a:t>
            </a:r>
          </a:p>
        </p:txBody>
      </p:sp>
    </p:spTree>
    <p:extLst>
      <p:ext uri="{BB962C8B-B14F-4D97-AF65-F5344CB8AC3E}">
        <p14:creationId xmlns:p14="http://schemas.microsoft.com/office/powerpoint/2010/main" val="303039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63" r="1311" b="84570"/>
          <a:stretch>
            <a:fillRect/>
          </a:stretch>
        </p:blipFill>
        <p:spPr>
          <a:xfrm>
            <a:off x="-102906" y="-109386"/>
            <a:ext cx="12397811" cy="109190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625719" y="2188687"/>
            <a:ext cx="2163140" cy="2163140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169179" y="1879130"/>
            <a:ext cx="2472707" cy="2472697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42230" t="-46601" r="-37231" b="-3915"/>
              </a:stretch>
            </a:blip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70604" y="2759598"/>
            <a:ext cx="2968134" cy="1018585"/>
          </a:xfrm>
          <a:prstGeom prst="rect">
            <a:avLst/>
          </a:prstGeom>
          <a:solidFill>
            <a:srgbClr val="F2FBFF"/>
          </a:solidFill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485396" y="2759598"/>
            <a:ext cx="2968134" cy="99898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85800" y="176219"/>
            <a:ext cx="6580939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4143"/>
              </a:lnSpc>
              <a:defRPr/>
            </a:pPr>
            <a:r>
              <a:rPr lang="de-CH" sz="3667" b="1" spc="385" dirty="0">
                <a:solidFill>
                  <a:srgbClr val="FEFEFE"/>
                </a:solidFill>
                <a:latin typeface="Roboto Condensed"/>
              </a:rPr>
              <a:t>Höhenmessung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9821" y="4426276"/>
            <a:ext cx="2749701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139"/>
              </a:lnSpc>
              <a:defRPr/>
            </a:pPr>
            <a:r>
              <a:rPr lang="en-US" sz="1797" spc="45" dirty="0">
                <a:solidFill>
                  <a:srgbClr val="244357"/>
                </a:solidFill>
                <a:latin typeface="Roboto Condensed"/>
              </a:rPr>
              <a:t>INTERNATIONALE HÖHENFORMEL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7140" y="6231937"/>
            <a:ext cx="11004969" cy="37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Abteilung MN | Riccardo Feingold</a:t>
            </a:r>
          </a:p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Klasse M20c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438738" y="4426960"/>
            <a:ext cx="3061450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139"/>
              </a:lnSpc>
              <a:defRPr/>
            </a:pPr>
            <a:r>
              <a:rPr lang="en-US" sz="1797" spc="45" dirty="0">
                <a:solidFill>
                  <a:srgbClr val="244357"/>
                </a:solidFill>
                <a:latin typeface="Roboto Condensed"/>
              </a:rPr>
              <a:t>HÖHENFORMEL DES DEUTSCHEN WETTERDIENSTS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110148" y="4426041"/>
            <a:ext cx="3194282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142"/>
              </a:lnSpc>
              <a:defRPr/>
            </a:pPr>
            <a:r>
              <a:rPr lang="en-US" spc="45" dirty="0">
                <a:solidFill>
                  <a:srgbClr val="244357"/>
                </a:solidFill>
                <a:latin typeface="Roboto Condensed"/>
              </a:rPr>
              <a:t>GPS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808391" y="4426041"/>
            <a:ext cx="3194282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142"/>
              </a:lnSpc>
              <a:defRPr/>
            </a:pPr>
            <a:r>
              <a:rPr lang="en-US" spc="45" dirty="0">
                <a:solidFill>
                  <a:srgbClr val="244357"/>
                </a:solidFill>
                <a:latin typeface="Roboto Condensed"/>
              </a:rPr>
              <a:t>HÖHENMESSUNG MIT REFERENZPUNKTEN</a:t>
            </a:r>
          </a:p>
        </p:txBody>
      </p:sp>
      <p:pic>
        <p:nvPicPr>
          <p:cNvPr id="14" name="Grafik 13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BF2D68AE-7CF5-7D40-AD6B-21011BA074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32446" y="72308"/>
            <a:ext cx="689663" cy="72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0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7786" b="778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812800"/>
            <a:ext cx="8259497" cy="2213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8618"/>
              </a:lnSpc>
              <a:defRPr/>
            </a:pPr>
            <a:r>
              <a:rPr lang="en-US" sz="8367" b="1" spc="477" dirty="0">
                <a:solidFill>
                  <a:srgbClr val="FFFFFF"/>
                </a:solidFill>
                <a:latin typeface="Roboto Condensed"/>
              </a:rPr>
              <a:t>SENSOR FUSION?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967871" y="1274880"/>
            <a:ext cx="1780455" cy="178045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38209" y="1757917"/>
            <a:ext cx="814380" cy="81438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17140" y="6231937"/>
            <a:ext cx="11004969" cy="37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F2FAFF"/>
                </a:solidFill>
                <a:latin typeface="Roboto"/>
              </a:rPr>
              <a:t>Abteilung MN | Riccardo Feingold</a:t>
            </a:r>
          </a:p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F2FAFF"/>
                </a:solidFill>
                <a:latin typeface="Roboto"/>
              </a:rPr>
              <a:t>Klasse M20c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5800" y="5666158"/>
            <a:ext cx="6224913" cy="497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3952"/>
              </a:lnSpc>
              <a:spcBef>
                <a:spcPct val="0"/>
              </a:spcBef>
              <a:defRPr/>
            </a:pPr>
            <a:r>
              <a:rPr lang="en-US" sz="3320" b="1" spc="83" dirty="0">
                <a:solidFill>
                  <a:srgbClr val="FFFFFF"/>
                </a:solidFill>
                <a:latin typeface="Roboto Condensed"/>
              </a:rPr>
              <a:t>WARUM IST ES WICHTIG?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023021" y="3429000"/>
            <a:ext cx="1044756" cy="453753"/>
            <a:chOff x="0" y="0"/>
            <a:chExt cx="2089512" cy="907506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0"/>
              <a:ext cx="2089512" cy="231746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675760"/>
              <a:ext cx="2089512" cy="231746"/>
            </a:xfrm>
            <a:prstGeom prst="rect">
              <a:avLst/>
            </a:prstGeom>
          </p:spPr>
        </p:pic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723052" y="4391745"/>
            <a:ext cx="1644695" cy="178045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766F5A3F-BD25-0444-B91D-18E9234762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9335181" y="1266413"/>
            <a:ext cx="1780455" cy="1780455"/>
          </a:xfrm>
          <a:prstGeom prst="rect">
            <a:avLst/>
          </a:pr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E9BF4010-1FF8-8345-B217-4F6C6E1C0BB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367747" y="1061730"/>
            <a:ext cx="1911601" cy="2206754"/>
          </a:xfrm>
          <a:prstGeom prst="rect">
            <a:avLst/>
          </a:prstGeom>
        </p:spPr>
      </p:pic>
      <p:pic>
        <p:nvPicPr>
          <p:cNvPr id="14" name="Grafik 13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5B56B91A-7C94-E64F-96E5-818BFE5DCD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32446" y="72308"/>
            <a:ext cx="689663" cy="72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7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405F2AA5-61DC-5244-8013-E15BF9B3B223}"/>
              </a:ext>
            </a:extLst>
          </p:cNvPr>
          <p:cNvSpPr/>
          <p:nvPr/>
        </p:nvSpPr>
        <p:spPr>
          <a:xfrm>
            <a:off x="7265946" y="2199092"/>
            <a:ext cx="3048000" cy="3048000"/>
          </a:xfrm>
          <a:prstGeom prst="ellipse">
            <a:avLst/>
          </a:prstGeom>
          <a:solidFill>
            <a:srgbClr val="1569EF"/>
          </a:solidFill>
          <a:ln>
            <a:solidFill>
              <a:srgbClr val="156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/>
            <a:endParaRPr lang="de-CH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2341E9-BCAC-1248-94F7-18BDBE19BBBF}"/>
              </a:ext>
            </a:extLst>
          </p:cNvPr>
          <p:cNvSpPr/>
          <p:nvPr/>
        </p:nvSpPr>
        <p:spPr>
          <a:xfrm>
            <a:off x="1811395" y="2264677"/>
            <a:ext cx="3048000" cy="3048000"/>
          </a:xfrm>
          <a:prstGeom prst="ellipse">
            <a:avLst/>
          </a:prstGeom>
          <a:solidFill>
            <a:srgbClr val="1569EF"/>
          </a:solidFill>
          <a:ln>
            <a:solidFill>
              <a:srgbClr val="156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/>
            <a:endParaRPr lang="de-CH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extBox 2"/>
          <p:cNvSpPr txBox="1"/>
          <p:nvPr/>
        </p:nvSpPr>
        <p:spPr>
          <a:xfrm>
            <a:off x="460849" y="6231937"/>
            <a:ext cx="11461261" cy="37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30">
              <a:lnSpc>
                <a:spcPts val="1450"/>
              </a:lnSpc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Abteilung MN | Riccardo Feingold</a:t>
            </a:r>
          </a:p>
          <a:p>
            <a:pPr algn="r" defTabSz="609630">
              <a:lnSpc>
                <a:spcPts val="1450"/>
              </a:lnSpc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Klasse M20c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363" r="1311" b="84570"/>
          <a:stretch>
            <a:fillRect/>
          </a:stretch>
        </p:blipFill>
        <p:spPr>
          <a:xfrm>
            <a:off x="-102906" y="-96943"/>
            <a:ext cx="12397811" cy="109190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85800" y="188661"/>
            <a:ext cx="8347191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4143"/>
              </a:lnSpc>
              <a:spcBef>
                <a:spcPct val="0"/>
              </a:spcBef>
            </a:pPr>
            <a:r>
              <a:rPr lang="de-CH" sz="3667" b="1" spc="385" dirty="0">
                <a:solidFill>
                  <a:srgbClr val="FFFFFF"/>
                </a:solidFill>
                <a:latin typeface="Roboto Condensed"/>
              </a:rPr>
              <a:t>Sensor Fusion-Algorithmen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12599" y="5482250"/>
            <a:ext cx="3178910" cy="418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487"/>
              </a:lnSpc>
            </a:pPr>
            <a:r>
              <a:rPr lang="en-US" sz="2405" b="1" spc="60">
                <a:solidFill>
                  <a:srgbClr val="244357"/>
                </a:solidFill>
                <a:latin typeface="Roboto"/>
              </a:rPr>
              <a:t>Map Matching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488666" y="2663292"/>
            <a:ext cx="1923539" cy="211960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304322" y="5482250"/>
            <a:ext cx="2971249" cy="418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487"/>
              </a:lnSpc>
              <a:spcBef>
                <a:spcPct val="0"/>
              </a:spcBef>
            </a:pPr>
            <a:r>
              <a:rPr lang="en-US" sz="2405" b="1" spc="60" dirty="0">
                <a:solidFill>
                  <a:srgbClr val="244357"/>
                </a:solidFill>
                <a:latin typeface="Roboto"/>
              </a:rPr>
              <a:t>Filtering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902321" y="2786303"/>
            <a:ext cx="1775252" cy="2070265"/>
          </a:xfrm>
          <a:prstGeom prst="rect">
            <a:avLst/>
          </a:prstGeom>
        </p:spPr>
      </p:pic>
      <p:pic>
        <p:nvPicPr>
          <p:cNvPr id="13" name="Grafik 12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4242436E-CD4B-2F47-A341-44236FE429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2446" y="72308"/>
            <a:ext cx="689663" cy="72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2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5" grpId="0"/>
      <p:bldP spid="8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546</Words>
  <Application>Microsoft Macintosh PowerPoint</Application>
  <PresentationFormat>Breitbild</PresentationFormat>
  <Paragraphs>131</Paragraphs>
  <Slides>21</Slides>
  <Notes>6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21</vt:i4>
      </vt:variant>
    </vt:vector>
  </HeadingPairs>
  <TitlesOfParts>
    <vt:vector size="33" baseType="lpstr">
      <vt:lpstr>Adumu Regular</vt:lpstr>
      <vt:lpstr>Aileron Heavy</vt:lpstr>
      <vt:lpstr>Aileron Regular</vt:lpstr>
      <vt:lpstr>Arial</vt:lpstr>
      <vt:lpstr>Calibri</vt:lpstr>
      <vt:lpstr>Calibri Light</vt:lpstr>
      <vt:lpstr>Cambria Math</vt:lpstr>
      <vt:lpstr>Montserrat Classic</vt:lpstr>
      <vt:lpstr>Roboto</vt:lpstr>
      <vt:lpstr>Roboto Condensed</vt:lpstr>
      <vt:lpstr>Office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Feingold, Riccardo Orion (STUDENTS)</dc:creator>
  <cp:lastModifiedBy>Feingold, Riccardo Orion (STUDENTS)</cp:lastModifiedBy>
  <cp:revision>56</cp:revision>
  <dcterms:created xsi:type="dcterms:W3CDTF">2019-12-10T18:32:55Z</dcterms:created>
  <dcterms:modified xsi:type="dcterms:W3CDTF">2019-12-13T07:51:59Z</dcterms:modified>
</cp:coreProperties>
</file>